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05" r:id="rId1"/>
    <p:sldMasterId id="2147483721" r:id="rId2"/>
    <p:sldMasterId id="2147483740" r:id="rId3"/>
  </p:sldMasterIdLst>
  <p:notesMasterIdLst>
    <p:notesMasterId r:id="rId45"/>
  </p:notesMasterIdLst>
  <p:handoutMasterIdLst>
    <p:handoutMasterId r:id="rId46"/>
  </p:handoutMasterIdLst>
  <p:sldIdLst>
    <p:sldId id="363" r:id="rId4"/>
    <p:sldId id="352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53" r:id="rId13"/>
    <p:sldId id="361" r:id="rId14"/>
    <p:sldId id="362" r:id="rId15"/>
    <p:sldId id="788" r:id="rId16"/>
    <p:sldId id="364" r:id="rId17"/>
    <p:sldId id="789" r:id="rId18"/>
    <p:sldId id="366" r:id="rId19"/>
    <p:sldId id="790" r:id="rId20"/>
    <p:sldId id="791" r:id="rId21"/>
    <p:sldId id="369" r:id="rId22"/>
    <p:sldId id="370" r:id="rId23"/>
    <p:sldId id="371" r:id="rId24"/>
    <p:sldId id="372" r:id="rId25"/>
    <p:sldId id="375" r:id="rId26"/>
    <p:sldId id="377" r:id="rId27"/>
    <p:sldId id="793" r:id="rId28"/>
    <p:sldId id="794" r:id="rId29"/>
    <p:sldId id="819" r:id="rId30"/>
    <p:sldId id="797" r:id="rId31"/>
    <p:sldId id="804" r:id="rId32"/>
    <p:sldId id="818" r:id="rId33"/>
    <p:sldId id="808" r:id="rId34"/>
    <p:sldId id="809" r:id="rId35"/>
    <p:sldId id="814" r:id="rId36"/>
    <p:sldId id="815" r:id="rId37"/>
    <p:sldId id="381" r:id="rId38"/>
    <p:sldId id="816" r:id="rId39"/>
    <p:sldId id="817" r:id="rId40"/>
    <p:sldId id="384" r:id="rId41"/>
    <p:sldId id="385" r:id="rId42"/>
    <p:sldId id="386" r:id="rId43"/>
    <p:sldId id="349" r:id="rId44"/>
  </p:sldIdLst>
  <p:sldSz cx="9906000" cy="6858000" type="A4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5050"/>
    <a:srgbClr val="33CC33"/>
    <a:srgbClr val="FF66FF"/>
    <a:srgbClr val="666633"/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>
      <p:cViewPr varScale="1">
        <p:scale>
          <a:sx n="70" d="100"/>
          <a:sy n="70" d="100"/>
        </p:scale>
        <p:origin x="-1206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3" Type="http://schemas.openxmlformats.org/officeDocument/2006/relationships/slide" Target="slides/slide5.xml"/><Relationship Id="rId21" Type="http://schemas.openxmlformats.org/officeDocument/2006/relationships/slide" Target="slides/slide25.xml"/><Relationship Id="rId7" Type="http://schemas.openxmlformats.org/officeDocument/2006/relationships/slide" Target="slides/slide9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" Type="http://schemas.openxmlformats.org/officeDocument/2006/relationships/slide" Target="slides/slide4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5" Type="http://schemas.openxmlformats.org/officeDocument/2006/relationships/slide" Target="slides/slide7.xml"/><Relationship Id="rId15" Type="http://schemas.openxmlformats.org/officeDocument/2006/relationships/slide" Target="slides/slide19.xml"/><Relationship Id="rId23" Type="http://schemas.openxmlformats.org/officeDocument/2006/relationships/slide" Target="slides/slide32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fff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57C206-BACF-4071-8009-323BC056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60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7813" y="547688"/>
            <a:ext cx="3963987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fff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50075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03CED7-A696-4500-8A77-A0E18E807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4D3A1-C6FD-499C-8384-0EF373D10C1F}" type="slidenum">
              <a:rPr lang="en-US"/>
              <a:pPr/>
              <a:t>0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62400" cy="2744787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86621" tIns="43311" rIns="86621" bIns="43311" anchor="t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29A267-3963-47EA-BB29-327EAA5B5E3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7B604C-5FF4-4769-8943-187D32904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B49AA-65DD-4F0A-8C55-25A69B33EA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36A9B-28DD-4DA2-9D69-9793EEB79F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96276F-1AD2-4024-B10D-6A94092585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07D24-57AD-4A1F-9952-D233486885F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E81D6F-02BF-46BF-B494-F9BB989D2F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4632-BE9B-42ED-BB94-FA51A8D9A2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49D54D-A6C3-4AD9-A108-8A3A484788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AADB67-4069-4696-8611-C400F09799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E63572-5CA9-462A-BCC2-4407A1262B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C2E2B-0DD3-480A-9F48-5F86887B16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F287F0-990F-4DD4-A82E-225B5CCEB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5FA580-20ED-4FD5-928C-88C8000AB2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55814C-C146-4CAF-8318-948F6A2B1A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CC3E7-D819-4250-B3A2-75D6299412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2575" y="547688"/>
            <a:ext cx="3959225" cy="2741612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267" y="3472840"/>
            <a:ext cx="7042666" cy="329462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A38D8-00D9-4733-9C1B-7376B0111A95}" type="slidenum">
              <a:rPr lang="en-US"/>
              <a:pPr/>
              <a:t>27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9275"/>
            <a:ext cx="3957637" cy="2741613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756" y="3474476"/>
            <a:ext cx="7039689" cy="32913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C3E89-429E-4589-871F-601444F0EA4C}" type="slidenum">
              <a:rPr lang="en-US"/>
              <a:pPr/>
              <a:t>28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9275"/>
            <a:ext cx="3957637" cy="2741613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756" y="3474476"/>
            <a:ext cx="7039689" cy="32913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693A2-59EA-40C1-987D-BC4EFF5C91BC}" type="slidenum">
              <a:rPr lang="en-US"/>
              <a:pPr/>
              <a:t>30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9275"/>
            <a:ext cx="3957637" cy="2741613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756" y="3474476"/>
            <a:ext cx="7039689" cy="32913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8E4AB-D096-4286-8326-9124B87A90B1}" type="slidenum">
              <a:rPr lang="en-US"/>
              <a:pPr/>
              <a:t>31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9275"/>
            <a:ext cx="3957637" cy="2741613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756" y="3474476"/>
            <a:ext cx="7039689" cy="32913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182DA-C251-4140-B0C7-C2E8F80C628A}" type="slidenum">
              <a:rPr lang="en-US"/>
              <a:pPr/>
              <a:t>32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9275"/>
            <a:ext cx="3957637" cy="2741613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0756" y="3474476"/>
            <a:ext cx="7039689" cy="32913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D80E3-4542-4C44-84A9-4948AD0700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A91FB-BB64-4483-A72E-32EE3FCBE8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B27565-471A-44A4-8B5A-9C6ABC2CCE6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B20A4-91D7-4692-ADDA-AFB889738A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39A77-955C-4B9C-81E9-399D9CDCCE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9462CD-FDE8-4B94-997F-4015534B36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957C10-57E1-4B8C-A8E6-33F2C2C251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20988" y="547688"/>
            <a:ext cx="3960812" cy="27432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852" y="3473098"/>
            <a:ext cx="7041497" cy="329371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7011" y="3251532"/>
            <a:ext cx="4169391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7574" y="1269243"/>
            <a:ext cx="856842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7574" y="2227425"/>
            <a:ext cx="856842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337574" y="2875085"/>
            <a:ext cx="8577857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E34E7C-67C8-447B-BFF2-5F493545B4A9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906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4" y="216579"/>
            <a:ext cx="3536896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43537"/>
      </p:ext>
    </p:extLst>
  </p:cSld>
  <p:clrMapOvr>
    <a:masterClrMapping/>
  </p:clrMapOvr>
  <p:transition spd="slow">
    <p:wipe dir="r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39560" y="152280"/>
            <a:ext cx="8888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042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39560" y="152280"/>
            <a:ext cx="8888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95360" y="1066680"/>
            <a:ext cx="4323240" cy="5638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35320" y="1066680"/>
            <a:ext cx="4323240" cy="2689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5035320" y="4011840"/>
            <a:ext cx="4323240" cy="26892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strike="noStrike" spc="-1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3303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625" y="1066800"/>
            <a:ext cx="4354513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00625" y="3962400"/>
            <a:ext cx="4354513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5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72696" y="201613"/>
            <a:ext cx="9097698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1" lang="en-GB" sz="2400">
              <a:latin typeface="Times New Roman" pitchFamily="18" charset="0"/>
            </a:endParaRPr>
          </a:p>
        </p:txBody>
      </p:sp>
      <p:sp>
        <p:nvSpPr>
          <p:cNvPr id="332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90602" y="2057400"/>
            <a:ext cx="836506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28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1067" y="3886200"/>
            <a:ext cx="69342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174618" y="6096000"/>
            <a:ext cx="206375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6218" y="6096000"/>
            <a:ext cx="31369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30968" y="6096000"/>
            <a:ext cx="2063750" cy="457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3D3DDCF-DA24-469D-BDD5-E4CE504CEE66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48823"/>
      </p:ext>
    </p:extLst>
  </p:cSld>
  <p:clrMapOvr>
    <a:masterClrMapping/>
  </p:clrMapOvr>
  <p:transition spd="slow"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5695950" cy="914400"/>
          </a:xfrm>
        </p:spPr>
        <p:txBody>
          <a:bodyPr>
            <a:normAutofit/>
          </a:bodyPr>
          <a:lstStyle>
            <a:lvl1pPr>
              <a:defRPr sz="3200" b="1">
                <a:effectLst/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9080500" cy="5486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ltGray">
          <a:xfrm>
            <a:off x="495300" y="990600"/>
            <a:ext cx="9163050" cy="0"/>
          </a:xfrm>
          <a:prstGeom prst="line">
            <a:avLst/>
          </a:prstGeom>
          <a:noFill/>
          <a:ln w="69850" cmpd="thickThin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ltGray">
          <a:xfrm>
            <a:off x="7346950" y="6553200"/>
            <a:ext cx="2559050" cy="0"/>
          </a:xfrm>
          <a:prstGeom prst="line">
            <a:avLst/>
          </a:prstGeom>
          <a:noFill/>
          <a:ln w="25400" cmpd="thickThin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4457700" y="6553200"/>
            <a:ext cx="54483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r>
              <a:rPr lang="id-ID" sz="1200" i="1" dirty="0">
                <a:solidFill>
                  <a:schemeClr val="bg1"/>
                </a:solidFill>
              </a:rPr>
              <a:t>Sistem Digital </a:t>
            </a:r>
            <a:r>
              <a:rPr lang="en-US" sz="1200" i="1" dirty="0">
                <a:solidFill>
                  <a:schemeClr val="bg1"/>
                </a:solidFill>
              </a:rPr>
              <a:t>– CSH</a:t>
            </a:r>
            <a:r>
              <a:rPr lang="id-ID" sz="1200" i="1" dirty="0">
                <a:solidFill>
                  <a:schemeClr val="bg1"/>
                </a:solidFill>
              </a:rPr>
              <a:t>2F</a:t>
            </a:r>
            <a:r>
              <a:rPr lang="en-US" sz="1200" i="1" dirty="0">
                <a:solidFill>
                  <a:schemeClr val="bg1"/>
                </a:solidFill>
              </a:rPr>
              <a:t>3/201</a:t>
            </a:r>
            <a:r>
              <a:rPr lang="id-ID" sz="1200" i="1" dirty="0">
                <a:solidFill>
                  <a:schemeClr val="bg1"/>
                </a:solidFill>
              </a:rPr>
              <a:t>8</a:t>
            </a:r>
            <a:r>
              <a:rPr lang="en-US" sz="1200" i="1" dirty="0">
                <a:solidFill>
                  <a:schemeClr val="bg1"/>
                </a:solidFill>
              </a:rPr>
              <a:t>  </a:t>
            </a:r>
            <a:r>
              <a:rPr lang="en-US" sz="1400" i="1" dirty="0">
                <a:solidFill>
                  <a:schemeClr val="bg1"/>
                </a:solidFill>
              </a:rPr>
              <a:t># </a:t>
            </a:r>
            <a:fld id="{100FB879-7292-4D75-83A6-0362186470AD}" type="slidenum">
              <a:rPr lang="en-GB" sz="1800" b="1" smtClean="0">
                <a:solidFill>
                  <a:schemeClr val="bg1"/>
                </a:solidFill>
              </a:rPr>
              <a:pPr marL="0" marR="0" indent="0" algn="r" defTabSz="914400" rtl="0" eaLnBrk="1" fontAlgn="base" latinLnBrk="0" hangingPunct="1">
                <a:lnSpc>
                  <a:spcPct val="80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800" y="152403"/>
            <a:ext cx="3549650" cy="6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87793"/>
      </p:ext>
    </p:extLst>
  </p:cSld>
  <p:clrMapOvr>
    <a:masterClrMapping/>
  </p:clrMapOvr>
  <p:transition spd="slow"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5BB87E45-B8ED-4F9F-89A3-4F859D57F81F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3514"/>
      </p:ext>
    </p:extLst>
  </p:cSld>
  <p:clrMapOvr>
    <a:masterClrMapping/>
  </p:clrMapOvr>
  <p:transition spd="slow"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1676400"/>
            <a:ext cx="4127500" cy="4876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76400"/>
            <a:ext cx="4127500" cy="4876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7D4C234D-B943-42EA-B2A7-D31A0B12F6AE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13897"/>
      </p:ext>
    </p:extLst>
  </p:cSld>
  <p:clrMapOvr>
    <a:masterClrMapping/>
  </p:clrMapOvr>
  <p:transition spd="slow"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F9043EB1-3EE3-42DD-8C09-7187269A33A1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9308"/>
      </p:ext>
    </p:extLst>
  </p:cSld>
  <p:clrMapOvr>
    <a:masterClrMapping/>
  </p:clrMapOvr>
  <p:transition spd="slow"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6056873F-3355-44A3-ADE4-5FD21D60E907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271185"/>
      </p:ext>
    </p:extLst>
  </p:cSld>
  <p:clrMapOvr>
    <a:masterClrMapping/>
  </p:clrMapOvr>
  <p:transition spd="slow"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040765F5-172F-4FF2-9085-A0D53590F173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5310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96240" y="2009550"/>
            <a:ext cx="9020308" cy="402549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515372B2-DF04-45E7-9FAA-EB25E1652E34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endParaRPr lang="en-US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41972"/>
      </p:ext>
    </p:extLst>
  </p:cSld>
  <p:clrMapOvr>
    <a:masterClrMapping/>
  </p:clrMapOvr>
  <p:transition spd="slow">
    <p:wipe dir="r"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BB95DFD5-E034-438D-A53E-F70AD68E0CA4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47309"/>
      </p:ext>
    </p:extLst>
  </p:cSld>
  <p:clrMapOvr>
    <a:masterClrMapping/>
  </p:clrMapOvr>
  <p:transition spd="slow"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29B4392B-47B6-43AE-987A-4D6A9F710CAE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0381"/>
      </p:ext>
    </p:extLst>
  </p:cSld>
  <p:clrMapOvr>
    <a:masterClrMapping/>
  </p:clrMapOvr>
  <p:transition spd="slow"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8E965BCE-A32E-4789-AF87-F18BFC900096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1550"/>
      </p:ext>
    </p:extLst>
  </p:cSld>
  <p:clrMapOvr>
    <a:masterClrMapping/>
  </p:clrMapOvr>
  <p:transition spd="slow"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775" y="381000"/>
            <a:ext cx="210502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381000"/>
            <a:ext cx="6149975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20090228  </a:t>
            </a:r>
            <a:r>
              <a:rPr lang="en-US" i="0">
                <a:solidFill>
                  <a:srgbClr val="000000"/>
                </a:solidFill>
              </a:rPr>
              <a:t>#</a:t>
            </a:r>
            <a:fld id="{6CEE75AE-2652-4FCC-ADF6-4D684B23B0DD}" type="slidenum">
              <a:rPr lang="en-GB" i="0" smtClean="0">
                <a:solidFill>
                  <a:srgbClr val="000000"/>
                </a:solidFill>
              </a:rPr>
              <a:pPr/>
              <a:t>‹#›</a:t>
            </a:fld>
            <a:endParaRPr lang="en-GB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9752"/>
      </p:ext>
    </p:extLst>
  </p:cSld>
  <p:clrMapOvr>
    <a:masterClrMapping/>
  </p:clrMapOvr>
  <p:transition spd="slow"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81000"/>
            <a:ext cx="8255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5700" y="1676400"/>
            <a:ext cx="41275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76400"/>
            <a:ext cx="41275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20090228  #</a:t>
            </a:r>
            <a:fld id="{0F50AFCE-96F5-406F-9870-EC3329E7AA2D}" type="slidenum">
              <a:rPr lang="en-GB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42489"/>
      </p:ext>
    </p:extLst>
  </p:cSld>
  <p:clrMapOvr>
    <a:masterClrMapping/>
  </p:clrMapOvr>
  <p:transition spd="slow">
    <p:pull dir="rd"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5700" y="381000"/>
            <a:ext cx="8420100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20090228  #</a:t>
            </a:r>
            <a:fld id="{0F50AFCE-96F5-406F-9870-EC3329E7AA2D}" type="slidenum">
              <a:rPr lang="en-GB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90139"/>
      </p:ext>
    </p:extLst>
  </p:cSld>
  <p:clrMapOvr>
    <a:masterClrMapping/>
  </p:clrMapOvr>
  <p:transition spd="slow">
    <p:pull dir="rd"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381000"/>
            <a:ext cx="8255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55700" y="1676400"/>
            <a:ext cx="84201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700" y="4191000"/>
            <a:ext cx="84201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954" y="6553200"/>
            <a:ext cx="448349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20090228  #</a:t>
            </a:r>
            <a:fld id="{0F50AFCE-96F5-406F-9870-EC3329E7AA2D}" type="slidenum">
              <a:rPr lang="en-GB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40333"/>
      </p:ext>
    </p:extLst>
  </p:cSld>
  <p:clrMapOvr>
    <a:masterClrMapping/>
  </p:clrMapOvr>
  <p:transition spd="slow">
    <p:pull dir="rd"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96240" y="2009550"/>
            <a:ext cx="9020308" cy="4025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22401" y="6451887"/>
            <a:ext cx="38867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20090228  #</a:t>
            </a:r>
            <a:fld id="{0F50AFCE-96F5-406F-9870-EC3329E7AA2D}" type="slidenum">
              <a:rPr lang="en-GB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956"/>
      </p:ext>
    </p:extLst>
  </p:cSld>
  <p:clrMapOvr>
    <a:masterClrMapping/>
  </p:clrMapOvr>
  <p:transition spd="slow">
    <p:wipe dir="r"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22401" y="6451887"/>
            <a:ext cx="38867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20090228  #</a:t>
            </a:r>
            <a:fld id="{0F50AFCE-96F5-406F-9870-EC3329E7AA2D}" type="slidenum">
              <a:rPr lang="en-GB" smtClean="0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46473"/>
      </p:ext>
    </p:extLst>
  </p:cSld>
  <p:clrMapOvr>
    <a:masterClrMapping/>
  </p:clrMapOvr>
  <p:transition spd="slow">
    <p:wipe dir="r"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70760" y="4489332"/>
            <a:ext cx="902030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29" y="4670968"/>
            <a:ext cx="9903750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780" y="1"/>
            <a:ext cx="9906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8" y="142947"/>
            <a:ext cx="3292449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08235"/>
      </p:ext>
    </p:extLst>
  </p:cSld>
  <p:clrMapOvr>
    <a:masterClrMapping/>
  </p:clrMapOvr>
  <p:transition spd="slow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842B-8AA4-46C4-862C-D20F42E2A3DE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4200"/>
      </p:ext>
    </p:extLst>
  </p:cSld>
  <p:clrMapOvr>
    <a:masterClrMapping/>
  </p:clrMapOvr>
  <p:transition spd="slow">
    <p:wipe dir="r"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1981200"/>
            <a:ext cx="7759700" cy="2514600"/>
          </a:xfrm>
          <a:ln w="85725" cmpd="tri"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latin typeface="Comic Sans MS" pitchFamily="66" charset="0"/>
              </a:defRPr>
            </a:lvl1pPr>
          </a:lstStyle>
          <a:p>
            <a:endParaRPr lang="en-US"/>
          </a:p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9938" y="6229350"/>
            <a:ext cx="20923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11538" y="6229350"/>
            <a:ext cx="30829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1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54863" y="6229350"/>
            <a:ext cx="19812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B28AFE1C-427A-4357-AF6B-68ACD75CA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90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1981200"/>
            <a:ext cx="7759700" cy="2514600"/>
          </a:xfrm>
          <a:ln w="85725" cmpd="tri"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latin typeface="Comic Sans MS" pitchFamily="66" charset="0"/>
              </a:defRPr>
            </a:lvl1pPr>
          </a:lstStyle>
          <a:p>
            <a:endParaRPr lang="en-US"/>
          </a:p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9938" y="6229350"/>
            <a:ext cx="20923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11538" y="6229350"/>
            <a:ext cx="30829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1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54863" y="6229350"/>
            <a:ext cx="19812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B28AFE1C-427A-4357-AF6B-68ACD75CA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73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16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007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066800"/>
            <a:ext cx="4354513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467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345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831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170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322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19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06062" y="2009551"/>
            <a:ext cx="4371710" cy="400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5133769" y="2009551"/>
            <a:ext cx="4371710" cy="400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9633-03C2-46A6-8858-4501C60B6D22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51" y="1336418"/>
            <a:ext cx="9109927" cy="641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84880"/>
      </p:ext>
    </p:extLst>
  </p:cSld>
  <p:clrMapOvr>
    <a:masterClrMapping/>
  </p:clrMapOvr>
  <p:transition spd="slow">
    <p:wipe dir="r"/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107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6288" y="152400"/>
            <a:ext cx="2228850" cy="6553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9738" y="152400"/>
            <a:ext cx="653415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072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066800"/>
            <a:ext cx="4354513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94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00625" y="1066800"/>
            <a:ext cx="4354513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00625" y="3962400"/>
            <a:ext cx="4354513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63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97463" y="1645920"/>
            <a:ext cx="4371518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5095742" y="1645920"/>
            <a:ext cx="4382220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86953" y="2659063"/>
            <a:ext cx="4382029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5095742" y="2659063"/>
            <a:ext cx="4382029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B8BC-F81B-4C9F-809F-D353B8ED8859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06505"/>
      </p:ext>
    </p:extLst>
  </p:cSld>
  <p:clrMapOvr>
    <a:masterClrMapping/>
  </p:clrMapOvr>
  <p:transition spd="slow">
    <p:wipe dir="r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5068417" y="2009551"/>
            <a:ext cx="4371710" cy="400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95553" y="2009551"/>
            <a:ext cx="433043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0565-1EC7-4B91-8C98-E5DE0747F8C9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42941"/>
            <a:ext cx="9906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869677" y="6451601"/>
            <a:ext cx="3592093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6384"/>
      </p:ext>
    </p:extLst>
  </p:cSld>
  <p:clrMapOvr>
    <a:masterClrMapping/>
  </p:clrMapOvr>
  <p:transition spd="slow">
    <p:wipe dir="r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70760" y="4489332"/>
            <a:ext cx="902030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29" y="4670968"/>
            <a:ext cx="9903750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780" y="1"/>
            <a:ext cx="9906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8" y="142947"/>
            <a:ext cx="3292449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90970"/>
      </p:ext>
    </p:extLst>
  </p:cSld>
  <p:clrMapOvr>
    <a:masterClrMapping/>
  </p:clrMapOvr>
  <p:transition spd="slow">
    <p:wipe dir="r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1981200"/>
            <a:ext cx="7759700" cy="2514600"/>
          </a:xfrm>
          <a:ln w="85725" cmpd="tri">
            <a:solidFill>
              <a:schemeClr val="tx1"/>
            </a:solidFill>
          </a:ln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latin typeface="Comic Sans MS" pitchFamily="66" charset="0"/>
              </a:defRPr>
            </a:lvl1pPr>
          </a:lstStyle>
          <a:p>
            <a:endParaRPr lang="en-US"/>
          </a:p>
          <a:p>
            <a:r>
              <a:rPr lang="en-GB"/>
              <a:t>Click to edit Master subtitle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9938" y="6229350"/>
            <a:ext cx="20923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11538" y="6229350"/>
            <a:ext cx="3082925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i="1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154863" y="6229350"/>
            <a:ext cx="19812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B28AFE1C-427A-4357-AF6B-68ACD75CA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52400"/>
            <a:ext cx="888841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352925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5" y="1066800"/>
            <a:ext cx="4354513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58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905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95552" y="1336418"/>
            <a:ext cx="902030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48401"/>
            <a:ext cx="9905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22401" y="6451887"/>
            <a:ext cx="38867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78146" y="6451887"/>
            <a:ext cx="1779984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0A50DB-D761-4238-B936-994C278C4685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10308300" y="5910799"/>
            <a:ext cx="1709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95552" y="1977656"/>
            <a:ext cx="902030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" y="0"/>
            <a:ext cx="9905992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9417050" y="6500834"/>
            <a:ext cx="57626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latin typeface="Calibri" pitchFamily="34" charset="0"/>
              </a:rPr>
              <a:t>#</a:t>
            </a:r>
            <a:fld id="{CA57C07B-98D8-4B17-B8E6-48A7231FF42C}" type="slidenum">
              <a:rPr lang="en-GB" sz="1800" b="1">
                <a:latin typeface="Calibri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600" b="1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25880" y="0"/>
            <a:ext cx="1080120" cy="13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41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5" r:id="rId9"/>
    <p:sldLayoutId id="2147483718" r:id="rId10"/>
    <p:sldLayoutId id="2147483719" r:id="rId11"/>
    <p:sldLayoutId id="2147483720" r:id="rId12"/>
  </p:sldLayoutIdLst>
  <p:transition spd="slow">
    <p:wipe dir="r"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ltGray">
          <a:xfrm>
            <a:off x="660405" y="228609"/>
            <a:ext cx="8925719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kumimoji="1" lang="en-GB" sz="2400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381000"/>
            <a:ext cx="825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1676400"/>
            <a:ext cx="84201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1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8947" y="610711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/>
            </a:lvl1pPr>
          </a:lstStyle>
          <a:p>
            <a:pPr>
              <a:defRPr/>
            </a:pPr>
            <a:fld id="{540A50DB-D761-4238-B936-994C278C4685}" type="datetime1">
              <a:rPr lang="en-US" smtClean="0"/>
              <a:t>1/31/2019</a:t>
            </a:fld>
            <a:endParaRPr lang="en-US" dirty="0"/>
          </a:p>
        </p:txBody>
      </p:sp>
      <p:sp>
        <p:nvSpPr>
          <p:cNvPr id="331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0" y="60960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/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-10319" y="6372000"/>
            <a:ext cx="9926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49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ransition spd="slow">
    <p:pull dir="rd"/>
  </p:transition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•"/>
        <a:defRPr sz="3200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–"/>
        <a:defRPr sz="2800">
          <a:solidFill>
            <a:srgbClr val="0F059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•"/>
        <a:defRPr sz="2400">
          <a:solidFill>
            <a:srgbClr val="3A003A"/>
          </a:solidFill>
          <a:latin typeface="+mn-lt"/>
        </a:defRPr>
      </a:lvl3pPr>
      <a:lvl4pPr marL="16002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–"/>
        <a:defRPr sz="2000">
          <a:solidFill>
            <a:srgbClr val="CC0000"/>
          </a:solidFill>
          <a:latin typeface="+mn-lt"/>
        </a:defRPr>
      </a:lvl4pPr>
      <a:lvl5pPr marL="20574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9738" y="152400"/>
            <a:ext cx="8888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066800"/>
            <a:ext cx="88598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495300" y="990600"/>
            <a:ext cx="88328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sp>
        <p:nvSpPr>
          <p:cNvPr id="72709" name="Text Box 5"/>
          <p:cNvSpPr txBox="1">
            <a:spLocks noChangeArrowheads="1"/>
          </p:cNvSpPr>
          <p:nvPr userDrawn="1"/>
        </p:nvSpPr>
        <p:spPr bwMode="auto">
          <a:xfrm>
            <a:off x="9417050" y="6500834"/>
            <a:ext cx="576263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>
                <a:latin typeface="Calibri" pitchFamily="34" charset="0"/>
              </a:rPr>
              <a:t>#</a:t>
            </a:r>
            <a:fld id="{CA57C07B-98D8-4B17-B8E6-48A7231FF42C}" type="slidenum">
              <a:rPr lang="en-GB" sz="1800" b="1">
                <a:latin typeface="Calibri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600" b="1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97888" y="0"/>
            <a:ext cx="1008112" cy="122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50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84175" indent="-3841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kumimoji="1" sz="3200">
          <a:solidFill>
            <a:srgbClr val="3333FF"/>
          </a:solidFill>
          <a:latin typeface="+mn-lt"/>
          <a:ea typeface="+mn-ea"/>
          <a:cs typeface="+mn-cs"/>
        </a:defRPr>
      </a:lvl1pPr>
      <a:lvl2pPr marL="952500" indent="-377825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Font typeface="Wingdings" pitchFamily="2" charset="2"/>
        <a:buChar char="v"/>
        <a:defRPr kumimoji="1" sz="2800">
          <a:solidFill>
            <a:schemeClr val="tx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790700" indent="-228600" algn="l" rtl="0" eaLnBrk="0" fontAlgn="base" hangingPunct="0">
        <a:spcBef>
          <a:spcPct val="20000"/>
        </a:spcBef>
        <a:spcAft>
          <a:spcPct val="0"/>
        </a:spcAft>
        <a:buClr>
          <a:srgbClr val="666633"/>
        </a:buClr>
        <a:buChar char="+"/>
        <a:defRPr kumimoji="1" sz="2000">
          <a:solidFill>
            <a:schemeClr val="tx1"/>
          </a:solidFill>
          <a:latin typeface="+mn-lt"/>
        </a:defRPr>
      </a:lvl4pPr>
      <a:lvl5pPr marL="22098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5pPr>
      <a:lvl6pPr marL="2667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6pPr>
      <a:lvl7pPr marL="3124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7pPr>
      <a:lvl8pPr marL="3581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8pPr>
      <a:lvl9pPr marL="40386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o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/>
              <a:t>CSH2I3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04928" y="3861048"/>
            <a:ext cx="4824536" cy="1346003"/>
          </a:xfrm>
        </p:spPr>
        <p:txBody>
          <a:bodyPr/>
          <a:lstStyle/>
          <a:p>
            <a:pPr algn="r"/>
            <a:r>
              <a:rPr lang="en-ID" sz="2000" dirty="0" err="1"/>
              <a:t>Pertemuan</a:t>
            </a:r>
            <a:r>
              <a:rPr lang="en-ID" sz="2000" dirty="0"/>
              <a:t> 4:</a:t>
            </a:r>
          </a:p>
          <a:p>
            <a:pPr algn="r"/>
            <a:r>
              <a:rPr lang="en-ID" sz="2000" dirty="0"/>
              <a:t>Memory Utama</a:t>
            </a:r>
            <a:endParaRPr lang="en-US" sz="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/>
              <a:t>Organisasi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Arsitektur</a:t>
            </a:r>
            <a:r>
              <a:rPr lang="en-ID" dirty="0"/>
              <a:t> </a:t>
            </a:r>
            <a:r>
              <a:rPr lang="en-ID" dirty="0" err="1"/>
              <a:t>Komputer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66"/>
                </a:solidFill>
              </a:rPr>
              <a:t>Karakteristik Memori </a:t>
            </a:r>
            <a:r>
              <a:rPr lang="en-GB" sz="2800">
                <a:solidFill>
                  <a:srgbClr val="FF0066"/>
                </a:solidFill>
              </a:rPr>
              <a:t>(1)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i="1"/>
              <a:t>Memory</a:t>
            </a:r>
            <a:r>
              <a:rPr lang="en-GB"/>
              <a:t> diklasifikasikan berdasarkan: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Lokasi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Kapasitas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Satuan transfer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Cara akses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Performansi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Jenis fisik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Karakteristik fisik</a:t>
            </a:r>
          </a:p>
          <a:p>
            <a:pPr marL="1108075" lvl="1" indent="-533400">
              <a:lnSpc>
                <a:spcPct val="80000"/>
              </a:lnSpc>
              <a:buFont typeface="Wingdings" pitchFamily="2" charset="2"/>
              <a:buAutoNum type="arabicParenBoth"/>
            </a:pPr>
            <a:r>
              <a:rPr lang="en-GB"/>
              <a:t>Organisasi memori</a:t>
            </a:r>
          </a:p>
        </p:txBody>
      </p:sp>
    </p:spTree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27ACDB6-7B6A-4151-B306-0735DCE2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ORGANISASI MEMORI</a:t>
            </a:r>
            <a:r>
              <a:rPr lang="en-GB" dirty="0"/>
              <a:t/>
            </a:r>
            <a:br>
              <a:rPr lang="en-GB" dirty="0"/>
            </a:br>
            <a:endParaRPr lang="id-ID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lnSpc>
                <a:spcPct val="170000"/>
              </a:lnSpc>
            </a:pPr>
            <a:endParaRPr lang="en-GB" dirty="0"/>
          </a:p>
        </p:txBody>
      </p:sp>
    </p:spTree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Sel Memori </a:t>
            </a:r>
            <a:r>
              <a:rPr lang="en-GB" sz="280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/>
              <a:t>Setiap memori tersusun dari rangkaian sel-sel memori:</a:t>
            </a:r>
          </a:p>
          <a:p>
            <a:pPr marL="609600" indent="-609600">
              <a:lnSpc>
                <a:spcPct val="80000"/>
              </a:lnSpc>
            </a:pPr>
            <a:endParaRPr lang="en-GB" sz="280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83" t="22496" r="17503" b="38136"/>
          <a:stretch>
            <a:fillRect/>
          </a:stretch>
        </p:blipFill>
        <p:spPr bwMode="auto">
          <a:xfrm>
            <a:off x="992188" y="2060575"/>
            <a:ext cx="800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800"/>
              <a:t>Sifat-sifat sel memori:</a:t>
            </a:r>
          </a:p>
          <a:p>
            <a:pPr marL="1108075" lvl="1" indent="-533400"/>
            <a:r>
              <a:rPr lang="en-US" sz="2400"/>
              <a:t>Dapat memberikan 2 kondisi (1 atau 0)</a:t>
            </a:r>
          </a:p>
          <a:p>
            <a:pPr marL="1108075" lvl="1" indent="-533400"/>
            <a:r>
              <a:rPr lang="en-US" sz="2400"/>
              <a:t>Dapat ditulisi (minimal satu kali) dengan cara mengubah kondisi sel memori</a:t>
            </a:r>
          </a:p>
          <a:p>
            <a:pPr marL="1108075" lvl="1" indent="-533400"/>
            <a:r>
              <a:rPr lang="en-US" sz="2400"/>
              <a:t>Dapat dibaca</a:t>
            </a:r>
          </a:p>
          <a:p>
            <a:pPr marL="609600" indent="-609600"/>
            <a:r>
              <a:rPr lang="en-US" sz="2800"/>
              <a:t>Tiap sel terdiri dari 3 terminal:</a:t>
            </a:r>
          </a:p>
          <a:p>
            <a:pPr marL="1108075" lvl="1" indent="-533400"/>
            <a:r>
              <a:rPr lang="en-US" sz="2400">
                <a:solidFill>
                  <a:srgbClr val="FF0000"/>
                </a:solidFill>
              </a:rPr>
              <a:t>Select</a:t>
            </a:r>
            <a:r>
              <a:rPr lang="en-US" sz="2400"/>
              <a:t>: untuk </a:t>
            </a:r>
            <a:r>
              <a:rPr lang="en-US" sz="2400">
                <a:solidFill>
                  <a:srgbClr val="0000CC"/>
                </a:solidFill>
              </a:rPr>
              <a:t>memilih</a:t>
            </a:r>
            <a:r>
              <a:rPr lang="en-US" sz="2400"/>
              <a:t> sel memori yang akan </a:t>
            </a:r>
          </a:p>
          <a:p>
            <a:pPr marL="1108075" lvl="1" indent="-533400">
              <a:buFont typeface="Wingdings" pitchFamily="2" charset="2"/>
              <a:buNone/>
            </a:pPr>
            <a:r>
              <a:rPr lang="en-US" sz="2400"/>
              <a:t>                dibaca/ditulisi</a:t>
            </a:r>
          </a:p>
          <a:p>
            <a:pPr marL="1108075" lvl="1" indent="-533400"/>
            <a:r>
              <a:rPr lang="en-US" sz="2400">
                <a:solidFill>
                  <a:srgbClr val="FF0000"/>
                </a:solidFill>
              </a:rPr>
              <a:t>Control</a:t>
            </a:r>
            <a:r>
              <a:rPr lang="en-US" sz="2400"/>
              <a:t>: untuk menentukan jenis operasi </a:t>
            </a:r>
            <a:r>
              <a:rPr lang="en-US" sz="2400">
                <a:solidFill>
                  <a:srgbClr val="0000CC"/>
                </a:solidFill>
              </a:rPr>
              <a:t>write/read</a:t>
            </a:r>
          </a:p>
          <a:p>
            <a:pPr marL="1108075" lvl="1" indent="-533400"/>
            <a:r>
              <a:rPr lang="en-US" sz="2400">
                <a:solidFill>
                  <a:srgbClr val="FF0000"/>
                </a:solidFill>
              </a:rPr>
              <a:t>Data</a:t>
            </a:r>
            <a:r>
              <a:rPr lang="en-US" sz="2400"/>
              <a:t>:</a:t>
            </a:r>
          </a:p>
          <a:p>
            <a:pPr marL="1600200" lvl="2" indent="-457200"/>
            <a:r>
              <a:rPr lang="en-US" sz="2000"/>
              <a:t>Write: untuk mengubah kondisi sel dari 1 ke 0 atau sebaliknya</a:t>
            </a:r>
          </a:p>
          <a:p>
            <a:pPr marL="1600200" lvl="2" indent="-457200"/>
            <a:r>
              <a:rPr lang="en-US" sz="2000"/>
              <a:t>Read: untuk membaca kondisi sel memori</a:t>
            </a:r>
            <a:endParaRPr lang="en-GB" sz="2000"/>
          </a:p>
        </p:txBody>
      </p:sp>
    </p:spTree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 err="1"/>
              <a:t>Apa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0000"/>
                </a:solidFill>
              </a:rPr>
              <a:t>syarat</a:t>
            </a:r>
            <a:r>
              <a:rPr lang="en-GB" sz="2800" dirty="0"/>
              <a:t> </a:t>
            </a:r>
            <a:r>
              <a:rPr lang="en-GB" sz="2800" i="1" dirty="0"/>
              <a:t>device</a:t>
            </a:r>
            <a:r>
              <a:rPr lang="en-GB" sz="2800" dirty="0"/>
              <a:t> yang </a:t>
            </a:r>
            <a:r>
              <a:rPr lang="en-GB" sz="2800" dirty="0" err="1"/>
              <a:t>dapat</a:t>
            </a:r>
            <a:r>
              <a:rPr lang="en-GB" sz="2800" dirty="0"/>
              <a:t> </a:t>
            </a:r>
            <a:r>
              <a:rPr lang="en-GB" sz="2800" dirty="0" err="1"/>
              <a:t>digunakan</a:t>
            </a:r>
            <a:r>
              <a:rPr lang="en-GB" sz="2800" dirty="0"/>
              <a:t>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menyimpan</a:t>
            </a:r>
            <a:r>
              <a:rPr lang="en-GB" sz="2800" dirty="0"/>
              <a:t> data </a:t>
            </a:r>
            <a:r>
              <a:rPr lang="en-GB" sz="2800" dirty="0" err="1"/>
              <a:t>biner</a:t>
            </a:r>
            <a:r>
              <a:rPr lang="en-GB" sz="2800" dirty="0"/>
              <a:t> ?</a:t>
            </a:r>
          </a:p>
          <a:p>
            <a:pPr lvl="1">
              <a:lnSpc>
                <a:spcPct val="80000"/>
              </a:lnSpc>
            </a:pP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menyimpan</a:t>
            </a:r>
            <a:r>
              <a:rPr lang="en-GB" sz="2400" dirty="0"/>
              <a:t> 2 </a:t>
            </a:r>
            <a:r>
              <a:rPr lang="en-GB" sz="2400" dirty="0" err="1"/>
              <a:t>macam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/</a:t>
            </a:r>
            <a:r>
              <a:rPr lang="en-GB" sz="2400" dirty="0" err="1"/>
              <a:t>kondisi</a:t>
            </a:r>
            <a:r>
              <a:rPr lang="en-GB" sz="2400" dirty="0"/>
              <a:t> (</a:t>
            </a:r>
            <a:r>
              <a:rPr lang="en-GB" sz="2400" i="1" dirty="0"/>
              <a:t>true-false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1-0) yang </a:t>
            </a:r>
            <a:r>
              <a:rPr lang="en-GB" sz="2400" dirty="0" err="1"/>
              <a:t>stabil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err="1"/>
              <a:t>Mempunyai</a:t>
            </a:r>
            <a:r>
              <a:rPr lang="en-GB" sz="2400" dirty="0"/>
              <a:t> </a:t>
            </a:r>
            <a:r>
              <a:rPr lang="en-GB" sz="2400" dirty="0" err="1"/>
              <a:t>pembatas</a:t>
            </a:r>
            <a:r>
              <a:rPr lang="en-GB" sz="2400" dirty="0"/>
              <a:t> yang </a:t>
            </a:r>
            <a:r>
              <a:rPr lang="en-GB" sz="2400" dirty="0" err="1"/>
              <a:t>lebar</a:t>
            </a:r>
            <a:r>
              <a:rPr lang="en-GB" sz="2400" dirty="0"/>
              <a:t> yang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memisahkan</a:t>
            </a:r>
            <a:r>
              <a:rPr lang="en-GB" sz="2400" dirty="0"/>
              <a:t> </a:t>
            </a:r>
            <a:r>
              <a:rPr lang="en-GB" sz="2400" dirty="0" err="1"/>
              <a:t>kedua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/</a:t>
            </a:r>
            <a:r>
              <a:rPr lang="en-GB" sz="2400" dirty="0" err="1"/>
              <a:t>kondisi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tegas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400" dirty="0" err="1"/>
              <a:t>Mampu</a:t>
            </a:r>
            <a:r>
              <a:rPr lang="en-GB" sz="2400" dirty="0"/>
              <a:t> </a:t>
            </a:r>
            <a:r>
              <a:rPr lang="en-GB" sz="2400" dirty="0" err="1"/>
              <a:t>menangani</a:t>
            </a:r>
            <a:r>
              <a:rPr lang="en-GB" sz="2400" dirty="0"/>
              <a:t> </a:t>
            </a:r>
            <a:r>
              <a:rPr lang="en-GB" sz="2400" dirty="0" err="1"/>
              <a:t>perubahan</a:t>
            </a:r>
            <a:r>
              <a:rPr lang="en-GB" sz="2400" dirty="0"/>
              <a:t> </a:t>
            </a:r>
            <a:r>
              <a:rPr lang="en-GB" sz="2400" dirty="0" err="1"/>
              <a:t>nilai</a:t>
            </a:r>
            <a:r>
              <a:rPr lang="en-GB" sz="2400" dirty="0"/>
              <a:t>/</a:t>
            </a:r>
            <a:r>
              <a:rPr lang="en-GB" sz="2400" dirty="0" err="1"/>
              <a:t>kondisi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waktu</a:t>
            </a:r>
            <a:r>
              <a:rPr lang="en-GB" sz="2400" dirty="0"/>
              <a:t>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terbatas</a:t>
            </a:r>
            <a:r>
              <a:rPr lang="en-GB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Nilai/</a:t>
            </a:r>
            <a:r>
              <a:rPr lang="en-GB" sz="2400" dirty="0" err="1"/>
              <a:t>kondisinya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rusak</a:t>
            </a:r>
            <a:r>
              <a:rPr lang="en-GB" sz="2400" dirty="0"/>
              <a:t> pada </a:t>
            </a:r>
            <a:r>
              <a:rPr lang="en-GB" sz="2400" dirty="0" err="1"/>
              <a:t>saat</a:t>
            </a:r>
            <a:r>
              <a:rPr lang="en-GB" sz="2400" dirty="0"/>
              <a:t> </a:t>
            </a:r>
            <a:r>
              <a:rPr lang="en-GB" sz="2400" dirty="0" err="1"/>
              <a:t>dibaca</a:t>
            </a:r>
            <a:endParaRPr lang="en-GB" sz="2400" dirty="0"/>
          </a:p>
        </p:txBody>
      </p:sp>
    </p:spTree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GB" i="1"/>
              <a:t>Magnetic core</a:t>
            </a:r>
          </a:p>
          <a:p>
            <a:pPr marL="4198938" lvl="2" indent="-268288">
              <a:lnSpc>
                <a:spcPct val="90000"/>
              </a:lnSpc>
            </a:pPr>
            <a:r>
              <a:rPr lang="en-GB" i="1">
                <a:solidFill>
                  <a:srgbClr val="FF0000"/>
                </a:solidFill>
              </a:rPr>
              <a:t>Ferric oxide coating</a:t>
            </a:r>
          </a:p>
          <a:p>
            <a:pPr marL="4659313" lvl="3" indent="-280988">
              <a:lnSpc>
                <a:spcPct val="90000"/>
              </a:lnSpc>
            </a:pPr>
            <a:r>
              <a:rPr lang="en-GB"/>
              <a:t>Bahan yang mudah bersifat magnet</a:t>
            </a:r>
          </a:p>
          <a:p>
            <a:pPr marL="4198938" lvl="2" indent="-268288">
              <a:lnSpc>
                <a:spcPct val="90000"/>
              </a:lnSpc>
            </a:pPr>
            <a:r>
              <a:rPr lang="en-GB" i="1">
                <a:solidFill>
                  <a:srgbClr val="FF0000"/>
                </a:solidFill>
              </a:rPr>
              <a:t>Selection wire</a:t>
            </a:r>
            <a:r>
              <a:rPr lang="en-GB"/>
              <a:t>:</a:t>
            </a:r>
          </a:p>
          <a:p>
            <a:pPr marL="4659313" lvl="3" indent="-280988">
              <a:lnSpc>
                <a:spcPct val="90000"/>
              </a:lnSpc>
            </a:pPr>
            <a:r>
              <a:rPr lang="en-GB"/>
              <a:t>Untuk menentukan nilai medan magnet</a:t>
            </a:r>
          </a:p>
          <a:p>
            <a:pPr marL="4659313" lvl="3" indent="-280988">
              <a:lnSpc>
                <a:spcPct val="90000"/>
              </a:lnSpc>
            </a:pPr>
            <a:r>
              <a:rPr lang="en-GB"/>
              <a:t>Jika arah arus berbeda </a:t>
            </a:r>
            <a:r>
              <a:rPr lang="en-GB">
                <a:sym typeface="Wingdings" pitchFamily="2" charset="2"/>
              </a:rPr>
              <a:t> medan magnet berbeda</a:t>
            </a:r>
          </a:p>
          <a:p>
            <a:pPr marL="4198938" lvl="2" indent="-268288">
              <a:lnSpc>
                <a:spcPct val="90000"/>
              </a:lnSpc>
            </a:pPr>
            <a:r>
              <a:rPr lang="en-GB" i="1">
                <a:solidFill>
                  <a:srgbClr val="FF0000"/>
                </a:solidFill>
              </a:rPr>
              <a:t>Sense</a:t>
            </a:r>
            <a:r>
              <a:rPr lang="en-GB" i="1"/>
              <a:t> </a:t>
            </a:r>
            <a:r>
              <a:rPr lang="en-GB" i="1">
                <a:solidFill>
                  <a:srgbClr val="FF0000"/>
                </a:solidFill>
              </a:rPr>
              <a:t>wire</a:t>
            </a:r>
            <a:r>
              <a:rPr lang="en-GB"/>
              <a:t>:</a:t>
            </a:r>
          </a:p>
          <a:p>
            <a:pPr marL="4659313" lvl="3" indent="-280988">
              <a:lnSpc>
                <a:spcPct val="90000"/>
              </a:lnSpc>
            </a:pPr>
            <a:r>
              <a:rPr lang="en-GB"/>
              <a:t>Untuk membaca nilai bit yang disimpan</a:t>
            </a:r>
          </a:p>
          <a:p>
            <a:pPr marL="4198938" lvl="2" indent="-268288">
              <a:lnSpc>
                <a:spcPct val="90000"/>
              </a:lnSpc>
            </a:pPr>
            <a:r>
              <a:rPr lang="en-GB">
                <a:solidFill>
                  <a:srgbClr val="FF0000"/>
                </a:solidFill>
              </a:rPr>
              <a:t>Cara kerja</a:t>
            </a:r>
            <a:r>
              <a:rPr lang="en-GB"/>
              <a:t>:</a:t>
            </a:r>
          </a:p>
          <a:p>
            <a:pPr marL="4659313" lvl="3" indent="-280988">
              <a:lnSpc>
                <a:spcPct val="90000"/>
              </a:lnSpc>
            </a:pPr>
            <a:r>
              <a:rPr lang="en-GB" sz="2400"/>
              <a:t>Simpan data (</a:t>
            </a:r>
            <a:r>
              <a:rPr lang="en-GB" sz="2400" i="1"/>
              <a:t>write</a:t>
            </a:r>
            <a:r>
              <a:rPr lang="en-GB" sz="2400"/>
              <a:t>):</a:t>
            </a:r>
          </a:p>
          <a:p>
            <a:pPr marL="5205413" lvl="4" indent="-366713">
              <a:lnSpc>
                <a:spcPct val="90000"/>
              </a:lnSpc>
            </a:pPr>
            <a:r>
              <a:rPr lang="en-GB" sz="2000"/>
              <a:t>Aliri </a:t>
            </a:r>
            <a:r>
              <a:rPr lang="en-GB" sz="2000" i="1"/>
              <a:t>select</a:t>
            </a:r>
            <a:r>
              <a:rPr lang="en-GB" sz="2000"/>
              <a:t> </a:t>
            </a:r>
            <a:r>
              <a:rPr lang="en-GB" sz="2000" i="1"/>
              <a:t>wire</a:t>
            </a:r>
            <a:r>
              <a:rPr lang="en-GB" sz="2000"/>
              <a:t> dengan arah arus sesuai dengan nilai bit data yang diinginkan</a:t>
            </a:r>
            <a:endParaRPr lang="en-GB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26218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366713" y="1773238"/>
          <a:ext cx="4443412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8" name="Visio" r:id="rId4" imgW="3611575" imgH="3056230" progId="Visio.Drawing.11">
                  <p:embed/>
                </p:oleObj>
              </mc:Choice>
              <mc:Fallback>
                <p:oleObj name="Visio" r:id="rId4" imgW="3611575" imgH="3056230" progId="Visio.Drawing.11">
                  <p:embed/>
                  <p:pic>
                    <p:nvPicPr>
                      <p:cNvPr id="1157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773238"/>
                        <a:ext cx="4443412" cy="450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(5)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89063" lvl="2" indent="-268288"/>
            <a:r>
              <a:rPr lang="en-GB">
                <a:solidFill>
                  <a:srgbClr val="FF0000"/>
                </a:solidFill>
              </a:rPr>
              <a:t>Cara kerja</a:t>
            </a:r>
            <a:r>
              <a:rPr lang="en-GB"/>
              <a:t>: (cont’d)</a:t>
            </a:r>
            <a:endParaRPr lang="en-GB" sz="2800"/>
          </a:p>
          <a:p>
            <a:pPr marL="1849438" lvl="3" indent="-280988"/>
            <a:r>
              <a:rPr lang="en-GB" sz="2400"/>
              <a:t>Baca data (</a:t>
            </a:r>
            <a:r>
              <a:rPr lang="en-GB" sz="2400" i="1"/>
              <a:t>read</a:t>
            </a:r>
            <a:r>
              <a:rPr lang="en-GB" sz="2400"/>
              <a:t>):</a:t>
            </a:r>
          </a:p>
          <a:p>
            <a:pPr marL="2236788" lvl="4" indent="-207963"/>
            <a:r>
              <a:rPr lang="en-GB" sz="2000" i="1"/>
              <a:t>Selection wire</a:t>
            </a:r>
            <a:r>
              <a:rPr lang="en-GB" sz="2000"/>
              <a:t> dialiri arus yang menghasilkan bit bernilai 0</a:t>
            </a:r>
          </a:p>
          <a:p>
            <a:pPr marL="2236788" lvl="4" indent="-207963"/>
            <a:r>
              <a:rPr lang="en-GB" sz="2000"/>
              <a:t>Jika bit yang sedang disimpan:</a:t>
            </a:r>
          </a:p>
          <a:p>
            <a:pPr marL="2236788" lvl="4" indent="-207963">
              <a:buFontTx/>
              <a:buNone/>
            </a:pPr>
            <a:r>
              <a:rPr lang="en-GB" sz="2000"/>
              <a:t>   </a:t>
            </a:r>
            <a:r>
              <a:rPr lang="en-GB" sz="2000">
                <a:solidFill>
                  <a:srgbClr val="FF0000"/>
                </a:solidFill>
              </a:rPr>
              <a:t>= 0</a:t>
            </a:r>
            <a:r>
              <a:rPr lang="en-GB" sz="2000"/>
              <a:t> </a:t>
            </a:r>
            <a:r>
              <a:rPr lang="en-GB" sz="2000">
                <a:sym typeface="Wingdings" pitchFamily="2" charset="2"/>
              </a:rPr>
              <a:t> Tidak ada tegangan induksi pada </a:t>
            </a:r>
            <a:r>
              <a:rPr lang="en-GB" sz="2000" i="1">
                <a:sym typeface="Wingdings" pitchFamily="2" charset="2"/>
              </a:rPr>
              <a:t>sense</a:t>
            </a:r>
            <a:r>
              <a:rPr lang="en-GB" sz="2000">
                <a:sym typeface="Wingdings" pitchFamily="2" charset="2"/>
              </a:rPr>
              <a:t> </a:t>
            </a:r>
            <a:r>
              <a:rPr lang="en-GB" sz="2000" i="1">
                <a:sym typeface="Wingdings" pitchFamily="2" charset="2"/>
              </a:rPr>
              <a:t>wire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 Bit bernilai 0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</a:t>
            </a:r>
            <a:r>
              <a:rPr lang="en-GB" sz="2000">
                <a:solidFill>
                  <a:srgbClr val="FF0000"/>
                </a:solidFill>
                <a:sym typeface="Wingdings" pitchFamily="2" charset="2"/>
              </a:rPr>
              <a:t>= 1</a:t>
            </a:r>
            <a:r>
              <a:rPr lang="en-GB" sz="2000">
                <a:sym typeface="Wingdings" pitchFamily="2" charset="2"/>
              </a:rPr>
              <a:t>  Medan magnet berubah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 Data yang disimpan berubah dari 1 menjadi 0</a:t>
            </a:r>
          </a:p>
          <a:p>
            <a:pPr marL="2236788" lvl="4" indent="-207963">
              <a:buFontTx/>
              <a:buNone/>
            </a:pPr>
            <a:r>
              <a:rPr lang="en-GB" sz="2000" i="1">
                <a:sym typeface="Wingdings" pitchFamily="2" charset="2"/>
              </a:rPr>
              <a:t>         </a:t>
            </a:r>
            <a:r>
              <a:rPr lang="en-GB" sz="2000">
                <a:sym typeface="Wingdings" pitchFamily="2" charset="2"/>
              </a:rPr>
              <a:t></a:t>
            </a:r>
            <a:r>
              <a:rPr lang="en-GB" sz="2000" i="1">
                <a:sym typeface="Wingdings" pitchFamily="2" charset="2"/>
              </a:rPr>
              <a:t> Sense wire</a:t>
            </a:r>
            <a:r>
              <a:rPr lang="en-GB" sz="2000">
                <a:sym typeface="Wingdings" pitchFamily="2" charset="2"/>
              </a:rPr>
              <a:t> </a:t>
            </a:r>
            <a:r>
              <a:rPr lang="en-GB" sz="2000">
                <a:solidFill>
                  <a:srgbClr val="FF0000"/>
                </a:solidFill>
                <a:sym typeface="Wingdings" pitchFamily="2" charset="2"/>
              </a:rPr>
              <a:t>terinduksi</a:t>
            </a:r>
            <a:r>
              <a:rPr lang="en-GB" sz="2000">
                <a:sym typeface="Wingdings" pitchFamily="2" charset="2"/>
              </a:rPr>
              <a:t> berarti data yang sedang 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    disimpan bernilai 1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 Kembalikan nilai bit ke nilai semula (1) dengan cara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    aliri </a:t>
            </a:r>
            <a:r>
              <a:rPr lang="en-GB" sz="2000" i="1">
                <a:sym typeface="Wingdings" pitchFamily="2" charset="2"/>
              </a:rPr>
              <a:t>select wire</a:t>
            </a:r>
            <a:r>
              <a:rPr lang="en-GB" sz="2000">
                <a:sym typeface="Wingdings" pitchFamily="2" charset="2"/>
              </a:rPr>
              <a:t> dengan arus yang menghasilkan bit</a:t>
            </a:r>
          </a:p>
          <a:p>
            <a:pPr marL="2236788" lvl="4" indent="-207963">
              <a:buFontTx/>
              <a:buNone/>
            </a:pPr>
            <a:r>
              <a:rPr lang="en-GB" sz="2000">
                <a:sym typeface="Wingdings" pitchFamily="2" charset="2"/>
              </a:rPr>
              <a:t>             bernilai 1</a:t>
            </a:r>
            <a:endParaRPr lang="en-GB" sz="2000"/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0" y="226218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(6)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3200"/>
              <a:t>Gabungan antara transistor dan kapasitor (memori dinamis)</a:t>
            </a:r>
            <a:endParaRPr lang="en-US" sz="3200"/>
          </a:p>
          <a:p>
            <a:pPr marL="4198938" lvl="2" indent="-268288"/>
            <a:r>
              <a:rPr lang="en-GB" sz="3200" i="1">
                <a:solidFill>
                  <a:srgbClr val="FF0000"/>
                </a:solidFill>
              </a:rPr>
              <a:t>Capasitor</a:t>
            </a:r>
          </a:p>
          <a:p>
            <a:pPr marL="4659313" lvl="3" indent="-280988"/>
            <a:r>
              <a:rPr lang="en-GB" sz="2800"/>
              <a:t>Untuk menyimpan nilai data</a:t>
            </a:r>
          </a:p>
          <a:p>
            <a:pPr marL="4198938" lvl="2" indent="-268288"/>
            <a:r>
              <a:rPr lang="en-GB" sz="3200" i="1">
                <a:solidFill>
                  <a:srgbClr val="FF0000"/>
                </a:solidFill>
              </a:rPr>
              <a:t>Address line</a:t>
            </a:r>
            <a:r>
              <a:rPr lang="en-GB" sz="3200"/>
              <a:t>:</a:t>
            </a:r>
          </a:p>
          <a:p>
            <a:pPr marL="4659313" lvl="3" indent="-280988"/>
            <a:r>
              <a:rPr lang="en-GB" sz="2800"/>
              <a:t>Untuk mengaktifkan sel memori (transistor)</a:t>
            </a:r>
          </a:p>
          <a:p>
            <a:pPr marL="4198938" lvl="2" indent="-268288"/>
            <a:r>
              <a:rPr lang="en-GB" sz="3200" i="1">
                <a:solidFill>
                  <a:srgbClr val="FF0000"/>
                </a:solidFill>
              </a:rPr>
              <a:t>Bit line</a:t>
            </a:r>
            <a:r>
              <a:rPr lang="en-GB" sz="3200"/>
              <a:t>:</a:t>
            </a:r>
          </a:p>
          <a:p>
            <a:pPr marL="4659313" lvl="3" indent="-280988"/>
            <a:r>
              <a:rPr lang="en-GB" sz="2800"/>
              <a:t>Untuk membaca/menulis data dari/ke sel memori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0" y="226218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37" t="23872" r="59769" b="35881"/>
          <a:stretch>
            <a:fillRect/>
          </a:stretch>
        </p:blipFill>
        <p:spPr bwMode="auto">
          <a:xfrm>
            <a:off x="261938" y="2093913"/>
            <a:ext cx="454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74638" y="1916113"/>
            <a:ext cx="4749800" cy="4826000"/>
            <a:chOff x="173" y="1207"/>
            <a:chExt cx="2992" cy="3040"/>
          </a:xfrm>
        </p:grpSpPr>
        <p:pic>
          <p:nvPicPr>
            <p:cNvPr id="136210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37" t="23872" r="59769" b="35881"/>
            <a:stretch>
              <a:fillRect/>
            </a:stretch>
          </p:blipFill>
          <p:spPr bwMode="auto">
            <a:xfrm>
              <a:off x="173" y="1207"/>
              <a:ext cx="2992" cy="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6211" name="Oval 19"/>
            <p:cNvSpPr>
              <a:spLocks noChangeArrowheads="1"/>
            </p:cNvSpPr>
            <p:nvPr/>
          </p:nvSpPr>
          <p:spPr bwMode="auto">
            <a:xfrm>
              <a:off x="227" y="3070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6212" name="Oval 20"/>
            <p:cNvSpPr>
              <a:spLocks noChangeArrowheads="1"/>
            </p:cNvSpPr>
            <p:nvPr/>
          </p:nvSpPr>
          <p:spPr bwMode="auto">
            <a:xfrm>
              <a:off x="844" y="1609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6215" name="Oval 23"/>
            <p:cNvSpPr>
              <a:spLocks noChangeArrowheads="1"/>
            </p:cNvSpPr>
            <p:nvPr/>
          </p:nvSpPr>
          <p:spPr bwMode="auto">
            <a:xfrm>
              <a:off x="741" y="2552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6216" name="Oval 24"/>
            <p:cNvSpPr>
              <a:spLocks noChangeArrowheads="1"/>
            </p:cNvSpPr>
            <p:nvPr/>
          </p:nvSpPr>
          <p:spPr bwMode="auto">
            <a:xfrm>
              <a:off x="2494" y="1798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(7)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GB" sz="3200"/>
              <a:t>Gabungan antara transistor dan kapasitor (memori dinamis) </a:t>
            </a:r>
            <a:r>
              <a:rPr lang="en-GB"/>
              <a:t>(cont’d)</a:t>
            </a:r>
            <a:endParaRPr lang="en-US" sz="3200"/>
          </a:p>
          <a:p>
            <a:pPr marL="4198938" lvl="2" indent="-268288">
              <a:lnSpc>
                <a:spcPct val="90000"/>
              </a:lnSpc>
            </a:pPr>
            <a:r>
              <a:rPr lang="en-GB" sz="3200">
                <a:solidFill>
                  <a:srgbClr val="FF0000"/>
                </a:solidFill>
              </a:rPr>
              <a:t>Cara kerja</a:t>
            </a:r>
            <a:endParaRPr lang="en-GB" sz="3200" i="1">
              <a:solidFill>
                <a:srgbClr val="FF0000"/>
              </a:solidFill>
            </a:endParaRPr>
          </a:p>
          <a:p>
            <a:pPr marL="4659313" lvl="3" indent="-280988">
              <a:lnSpc>
                <a:spcPct val="90000"/>
              </a:lnSpc>
            </a:pPr>
            <a:r>
              <a:rPr lang="en-GB" sz="2800"/>
              <a:t>Simpan data (</a:t>
            </a:r>
            <a:r>
              <a:rPr lang="en-GB" sz="2800" i="1"/>
              <a:t>write</a:t>
            </a:r>
            <a:r>
              <a:rPr lang="en-GB" sz="2800"/>
              <a:t>):</a:t>
            </a:r>
          </a:p>
          <a:p>
            <a:pPr marL="5205413" lvl="4" indent="-366713">
              <a:lnSpc>
                <a:spcPct val="90000"/>
              </a:lnSpc>
              <a:buFontTx/>
              <a:buNone/>
            </a:pPr>
            <a:r>
              <a:rPr lang="en-US" sz="2000"/>
              <a:t>1.  Signal yang akan ditulis dihubungkan ke </a:t>
            </a:r>
            <a:r>
              <a:rPr lang="en-US" sz="2000" i="1"/>
              <a:t>bit line</a:t>
            </a:r>
            <a:r>
              <a:rPr lang="en-US" sz="2000"/>
              <a:t> (high voltage = 1, low voltage = 0)</a:t>
            </a:r>
          </a:p>
          <a:p>
            <a:pPr marL="5205413" lvl="4" indent="-366713">
              <a:lnSpc>
                <a:spcPct val="90000"/>
              </a:lnSpc>
              <a:buFontTx/>
              <a:buNone/>
            </a:pPr>
            <a:r>
              <a:rPr lang="en-US" sz="2000"/>
              <a:t>2.  Signal diberikan ke </a:t>
            </a:r>
            <a:r>
              <a:rPr lang="en-US" sz="2000" i="1"/>
              <a:t>address line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transistor on</a:t>
            </a:r>
          </a:p>
          <a:p>
            <a:pPr marL="5205413" lvl="4" indent="-366713">
              <a:lnSpc>
                <a:spcPct val="90000"/>
              </a:lnSpc>
              <a:buFontTx/>
              <a:buNone/>
            </a:pPr>
            <a:r>
              <a:rPr lang="en-US" sz="2000">
                <a:sym typeface="Wingdings" pitchFamily="2" charset="2"/>
              </a:rPr>
              <a:t>3.  Untuk simpan bit 1  arus mengalir masuk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sz="2000">
                <a:sym typeface="Wingdings" pitchFamily="2" charset="2"/>
              </a:rPr>
              <a:t> kapasitor kapasitor diisi muatan</a:t>
            </a:r>
          </a:p>
          <a:p>
            <a:pPr marL="5205413" lvl="4" indent="-366713">
              <a:lnSpc>
                <a:spcPct val="90000"/>
              </a:lnSpc>
              <a:buFontTx/>
              <a:buNone/>
            </a:pPr>
            <a:r>
              <a:rPr lang="en-US" sz="2000">
                <a:sym typeface="Wingdings" pitchFamily="2" charset="2"/>
              </a:rPr>
              <a:t>4.  Untuk simpan bit 0  arus mengalir </a:t>
            </a:r>
            <a:r>
              <a:rPr lang="en-US" sz="2000" b="1">
                <a:solidFill>
                  <a:srgbClr val="FF0000"/>
                </a:solidFill>
                <a:sym typeface="Wingdings" pitchFamily="2" charset="2"/>
              </a:rPr>
              <a:t>dari</a:t>
            </a:r>
            <a:r>
              <a:rPr lang="en-US" sz="2000">
                <a:sym typeface="Wingdings" pitchFamily="2" charset="2"/>
              </a:rPr>
              <a:t> ke kapasitor  muatan kapasitor dikosongkan</a:t>
            </a:r>
            <a:endParaRPr lang="en-GB" sz="2000">
              <a:sym typeface="Wingdings" pitchFamily="2" charset="2"/>
            </a:endParaRPr>
          </a:p>
        </p:txBody>
      </p:sp>
      <p:sp>
        <p:nvSpPr>
          <p:cNvPr id="136213" name="Freeform 21"/>
          <p:cNvSpPr>
            <a:spLocks/>
          </p:cNvSpPr>
          <p:nvPr/>
        </p:nvSpPr>
        <p:spPr bwMode="auto">
          <a:xfrm>
            <a:off x="200025" y="3013075"/>
            <a:ext cx="4421188" cy="1271588"/>
          </a:xfrm>
          <a:custGeom>
            <a:avLst/>
            <a:gdLst/>
            <a:ahLst/>
            <a:cxnLst>
              <a:cxn ang="0">
                <a:pos x="121" y="576"/>
              </a:cxn>
              <a:cxn ang="0">
                <a:pos x="263" y="106"/>
              </a:cxn>
              <a:cxn ang="0">
                <a:pos x="1698" y="18"/>
              </a:cxn>
              <a:cxn ang="0">
                <a:pos x="2514" y="213"/>
              </a:cxn>
              <a:cxn ang="0">
                <a:pos x="2611" y="771"/>
              </a:cxn>
            </a:cxnLst>
            <a:rect l="0" t="0" r="r" b="b"/>
            <a:pathLst>
              <a:path w="2666" h="771">
                <a:moveTo>
                  <a:pt x="121" y="576"/>
                </a:moveTo>
                <a:cubicBezTo>
                  <a:pt x="145" y="498"/>
                  <a:pt x="0" y="199"/>
                  <a:pt x="263" y="106"/>
                </a:cubicBezTo>
                <a:cubicBezTo>
                  <a:pt x="526" y="13"/>
                  <a:pt x="1323" y="0"/>
                  <a:pt x="1698" y="18"/>
                </a:cubicBezTo>
                <a:cubicBezTo>
                  <a:pt x="2073" y="36"/>
                  <a:pt x="2362" y="87"/>
                  <a:pt x="2514" y="213"/>
                </a:cubicBezTo>
                <a:cubicBezTo>
                  <a:pt x="2666" y="339"/>
                  <a:pt x="2591" y="655"/>
                  <a:pt x="2611" y="7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214" name="Freeform 22"/>
          <p:cNvSpPr>
            <a:spLocks/>
          </p:cNvSpPr>
          <p:nvPr/>
        </p:nvSpPr>
        <p:spPr bwMode="auto">
          <a:xfrm>
            <a:off x="974725" y="3970338"/>
            <a:ext cx="3055938" cy="1474787"/>
          </a:xfrm>
          <a:custGeom>
            <a:avLst/>
            <a:gdLst/>
            <a:ahLst/>
            <a:cxnLst>
              <a:cxn ang="0">
                <a:pos x="23" y="895"/>
              </a:cxn>
              <a:cxn ang="0">
                <a:pos x="133" y="155"/>
              </a:cxn>
              <a:cxn ang="0">
                <a:pos x="824" y="23"/>
              </a:cxn>
              <a:cxn ang="0">
                <a:pos x="1418" y="14"/>
              </a:cxn>
              <a:cxn ang="0">
                <a:pos x="1754" y="76"/>
              </a:cxn>
              <a:cxn ang="0">
                <a:pos x="1843" y="324"/>
              </a:cxn>
            </a:cxnLst>
            <a:rect l="0" t="0" r="r" b="b"/>
            <a:pathLst>
              <a:path w="1843" h="895">
                <a:moveTo>
                  <a:pt x="23" y="895"/>
                </a:moveTo>
                <a:cubicBezTo>
                  <a:pt x="41" y="772"/>
                  <a:pt x="0" y="300"/>
                  <a:pt x="133" y="155"/>
                </a:cubicBezTo>
                <a:cubicBezTo>
                  <a:pt x="266" y="10"/>
                  <a:pt x="610" y="46"/>
                  <a:pt x="824" y="23"/>
                </a:cubicBezTo>
                <a:cubicBezTo>
                  <a:pt x="1038" y="0"/>
                  <a:pt x="1263" y="5"/>
                  <a:pt x="1418" y="14"/>
                </a:cubicBezTo>
                <a:cubicBezTo>
                  <a:pt x="1573" y="23"/>
                  <a:pt x="1683" y="24"/>
                  <a:pt x="1754" y="76"/>
                </a:cubicBezTo>
                <a:cubicBezTo>
                  <a:pt x="1825" y="128"/>
                  <a:pt x="1825" y="272"/>
                  <a:pt x="1843" y="32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grpId="0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5" repeatCount="indefinite" grpId="0" nodeType="afterEffect">
                                  <p:stCondLst>
                                    <p:cond delay="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3" grpId="0" animBg="1"/>
      <p:bldP spid="1362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4638" y="1916113"/>
            <a:ext cx="4749800" cy="4826000"/>
            <a:chOff x="173" y="1207"/>
            <a:chExt cx="2992" cy="3040"/>
          </a:xfrm>
        </p:grpSpPr>
        <p:pic>
          <p:nvPicPr>
            <p:cNvPr id="138250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837" t="23872" r="59769" b="35881"/>
            <a:stretch>
              <a:fillRect/>
            </a:stretch>
          </p:blipFill>
          <p:spPr bwMode="auto">
            <a:xfrm>
              <a:off x="173" y="1207"/>
              <a:ext cx="2992" cy="3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8244" name="Oval 4"/>
            <p:cNvSpPr>
              <a:spLocks noChangeArrowheads="1"/>
            </p:cNvSpPr>
            <p:nvPr/>
          </p:nvSpPr>
          <p:spPr bwMode="auto">
            <a:xfrm>
              <a:off x="227" y="3070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8245" name="Oval 5"/>
            <p:cNvSpPr>
              <a:spLocks noChangeArrowheads="1"/>
            </p:cNvSpPr>
            <p:nvPr/>
          </p:nvSpPr>
          <p:spPr bwMode="auto">
            <a:xfrm>
              <a:off x="844" y="1609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8248" name="Oval 8"/>
            <p:cNvSpPr>
              <a:spLocks noChangeArrowheads="1"/>
            </p:cNvSpPr>
            <p:nvPr/>
          </p:nvSpPr>
          <p:spPr bwMode="auto">
            <a:xfrm>
              <a:off x="741" y="2552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8249" name="Oval 9"/>
            <p:cNvSpPr>
              <a:spLocks noChangeArrowheads="1"/>
            </p:cNvSpPr>
            <p:nvPr/>
          </p:nvSpPr>
          <p:spPr bwMode="auto">
            <a:xfrm>
              <a:off x="2494" y="1798"/>
              <a:ext cx="284" cy="28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38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(8)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3200">
                <a:solidFill>
                  <a:srgbClr val="FF0000"/>
                </a:solidFill>
              </a:rPr>
              <a:t>Cara kerja</a:t>
            </a:r>
            <a:r>
              <a:rPr lang="en-GB" sz="3200"/>
              <a:t>: </a:t>
            </a:r>
            <a:r>
              <a:rPr lang="en-GB" sz="2400"/>
              <a:t>(cont’d)</a:t>
            </a:r>
            <a:endParaRPr lang="en-US"/>
          </a:p>
          <a:p>
            <a:pPr marL="4659313" lvl="3" indent="-280988"/>
            <a:r>
              <a:rPr lang="en-GB" sz="2800"/>
              <a:t>Baca data (</a:t>
            </a:r>
            <a:r>
              <a:rPr lang="en-GB" sz="2800" i="1"/>
              <a:t>read</a:t>
            </a:r>
            <a:r>
              <a:rPr lang="en-GB" sz="2800"/>
              <a:t>):</a:t>
            </a:r>
          </a:p>
          <a:p>
            <a:pPr marL="5205413" lvl="4" indent="-366713">
              <a:buFontTx/>
              <a:buNone/>
            </a:pPr>
            <a:r>
              <a:rPr lang="en-US" sz="2000" i="1"/>
              <a:t>1. Address line</a:t>
            </a:r>
            <a:r>
              <a:rPr lang="en-US" sz="2000"/>
              <a:t> diberi signal </a:t>
            </a:r>
            <a:r>
              <a:rPr lang="en-US" sz="2000">
                <a:sym typeface="Wingdings" pitchFamily="2" charset="2"/>
              </a:rPr>
              <a:t> transistor on</a:t>
            </a:r>
          </a:p>
          <a:p>
            <a:pPr marL="5205413" lvl="4" indent="-366713">
              <a:buFontTx/>
              <a:buNone/>
            </a:pPr>
            <a:r>
              <a:rPr lang="en-US" sz="2000">
                <a:sym typeface="Wingdings" pitchFamily="2" charset="2"/>
              </a:rPr>
              <a:t>2. Muatan kapasitor dialirkan ke </a:t>
            </a:r>
            <a:r>
              <a:rPr lang="en-US" sz="2000" i="1">
                <a:sym typeface="Wingdings" pitchFamily="2" charset="2"/>
              </a:rPr>
              <a:t>bit line/sense amplifier</a:t>
            </a:r>
          </a:p>
          <a:p>
            <a:pPr marL="5205413" lvl="4" indent="-366713">
              <a:buFontTx/>
              <a:buNone/>
            </a:pPr>
            <a:r>
              <a:rPr lang="en-US" sz="2000">
                <a:sym typeface="Wingdings" pitchFamily="2" charset="2"/>
              </a:rPr>
              <a:t>3. </a:t>
            </a:r>
            <a:r>
              <a:rPr lang="en-US" sz="2000" i="1">
                <a:sym typeface="Wingdings" pitchFamily="2" charset="2"/>
              </a:rPr>
              <a:t>Sense amplifier</a:t>
            </a:r>
            <a:r>
              <a:rPr lang="en-US" sz="2000">
                <a:sym typeface="Wingdings" pitchFamily="2" charset="2"/>
              </a:rPr>
              <a:t> membandingkan muatan kapasitor dengan tegangan reference untuk menentukan apakah data bernilai 1 atau 0</a:t>
            </a:r>
          </a:p>
          <a:p>
            <a:pPr marL="5205413" lvl="4" indent="-366713">
              <a:buFontTx/>
              <a:buNone/>
            </a:pPr>
            <a:r>
              <a:rPr lang="en-US" sz="2000">
                <a:sym typeface="Wingdings" pitchFamily="2" charset="2"/>
              </a:rPr>
              <a:t>4. Muatan kapasitor berkurang  perlu di-</a:t>
            </a:r>
            <a:r>
              <a:rPr lang="en-US" sz="2000" i="1">
                <a:sym typeface="Wingdings" pitchFamily="2" charset="2"/>
              </a:rPr>
              <a:t>refresh </a:t>
            </a:r>
            <a:r>
              <a:rPr lang="en-US" sz="2000">
                <a:sym typeface="Wingdings" pitchFamily="2" charset="2"/>
              </a:rPr>
              <a:t> disebut</a:t>
            </a:r>
            <a:r>
              <a:rPr lang="en-US" sz="2000" i="1">
                <a:sym typeface="Wingdings" pitchFamily="2" charset="2"/>
              </a:rPr>
              <a:t> </a:t>
            </a:r>
            <a:r>
              <a:rPr lang="en-US" sz="2400" b="1" i="1">
                <a:solidFill>
                  <a:srgbClr val="FF0000"/>
                </a:solidFill>
                <a:sym typeface="Wingdings" pitchFamily="2" charset="2"/>
              </a:rPr>
              <a:t>memori dinamis</a:t>
            </a:r>
            <a:endParaRPr lang="en-GB" sz="2400" b="1" i="1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8246" name="Freeform 6"/>
          <p:cNvSpPr>
            <a:spLocks/>
          </p:cNvSpPr>
          <p:nvPr/>
        </p:nvSpPr>
        <p:spPr bwMode="auto">
          <a:xfrm>
            <a:off x="200025" y="3013075"/>
            <a:ext cx="4421188" cy="1271588"/>
          </a:xfrm>
          <a:custGeom>
            <a:avLst/>
            <a:gdLst/>
            <a:ahLst/>
            <a:cxnLst>
              <a:cxn ang="0">
                <a:pos x="121" y="576"/>
              </a:cxn>
              <a:cxn ang="0">
                <a:pos x="263" y="106"/>
              </a:cxn>
              <a:cxn ang="0">
                <a:pos x="1698" y="18"/>
              </a:cxn>
              <a:cxn ang="0">
                <a:pos x="2514" y="213"/>
              </a:cxn>
              <a:cxn ang="0">
                <a:pos x="2611" y="771"/>
              </a:cxn>
            </a:cxnLst>
            <a:rect l="0" t="0" r="r" b="b"/>
            <a:pathLst>
              <a:path w="2666" h="771">
                <a:moveTo>
                  <a:pt x="121" y="576"/>
                </a:moveTo>
                <a:cubicBezTo>
                  <a:pt x="145" y="498"/>
                  <a:pt x="0" y="199"/>
                  <a:pt x="263" y="106"/>
                </a:cubicBezTo>
                <a:cubicBezTo>
                  <a:pt x="526" y="13"/>
                  <a:pt x="1323" y="0"/>
                  <a:pt x="1698" y="18"/>
                </a:cubicBezTo>
                <a:cubicBezTo>
                  <a:pt x="2073" y="36"/>
                  <a:pt x="2362" y="87"/>
                  <a:pt x="2514" y="213"/>
                </a:cubicBezTo>
                <a:cubicBezTo>
                  <a:pt x="2666" y="339"/>
                  <a:pt x="2591" y="655"/>
                  <a:pt x="2611" y="77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7" name="Freeform 7"/>
          <p:cNvSpPr>
            <a:spLocks/>
          </p:cNvSpPr>
          <p:nvPr/>
        </p:nvSpPr>
        <p:spPr bwMode="auto">
          <a:xfrm>
            <a:off x="974725" y="3970338"/>
            <a:ext cx="3055938" cy="1474787"/>
          </a:xfrm>
          <a:custGeom>
            <a:avLst/>
            <a:gdLst/>
            <a:ahLst/>
            <a:cxnLst>
              <a:cxn ang="0">
                <a:pos x="23" y="895"/>
              </a:cxn>
              <a:cxn ang="0">
                <a:pos x="133" y="155"/>
              </a:cxn>
              <a:cxn ang="0">
                <a:pos x="824" y="23"/>
              </a:cxn>
              <a:cxn ang="0">
                <a:pos x="1418" y="14"/>
              </a:cxn>
              <a:cxn ang="0">
                <a:pos x="1754" y="76"/>
              </a:cxn>
              <a:cxn ang="0">
                <a:pos x="1843" y="324"/>
              </a:cxn>
            </a:cxnLst>
            <a:rect l="0" t="0" r="r" b="b"/>
            <a:pathLst>
              <a:path w="1843" h="895">
                <a:moveTo>
                  <a:pt x="23" y="895"/>
                </a:moveTo>
                <a:cubicBezTo>
                  <a:pt x="41" y="772"/>
                  <a:pt x="0" y="300"/>
                  <a:pt x="133" y="155"/>
                </a:cubicBezTo>
                <a:cubicBezTo>
                  <a:pt x="266" y="10"/>
                  <a:pt x="610" y="46"/>
                  <a:pt x="824" y="23"/>
                </a:cubicBezTo>
                <a:cubicBezTo>
                  <a:pt x="1038" y="0"/>
                  <a:pt x="1263" y="5"/>
                  <a:pt x="1418" y="14"/>
                </a:cubicBezTo>
                <a:cubicBezTo>
                  <a:pt x="1573" y="23"/>
                  <a:pt x="1683" y="24"/>
                  <a:pt x="1754" y="76"/>
                </a:cubicBezTo>
                <a:cubicBezTo>
                  <a:pt x="1825" y="128"/>
                  <a:pt x="1825" y="272"/>
                  <a:pt x="1843" y="324"/>
                </a:cubicBezTo>
              </a:path>
            </a:pathLst>
          </a:custGeom>
          <a:noFill/>
          <a:ln w="28575" cap="flat" cmpd="sng">
            <a:solidFill>
              <a:srgbClr val="0000CC"/>
            </a:solidFill>
            <a:prstDash val="solid"/>
            <a:round/>
            <a:headEnd type="arrow" w="lg" len="lg"/>
            <a:tailEnd type="none" w="lg" len="lg"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0" y="2262188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grpId="0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5" repeatCount="indefinite" grpId="0" nodeType="afterEffect">
                                  <p:stCondLst>
                                    <p:cond delay="6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069" y="1073150"/>
            <a:ext cx="5792258" cy="5595938"/>
          </a:xfrm>
          <a:prstGeom prst="rect">
            <a:avLst/>
          </a:prstGeom>
          <a:noFill/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66"/>
                </a:solidFill>
              </a:rPr>
              <a:t>Hirarki Memori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980635" y="1447801"/>
            <a:ext cx="2887530" cy="43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Biaya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per bit makin murah</a:t>
            </a:r>
          </a:p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Kapasitas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makin besar</a:t>
            </a:r>
          </a:p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Waktu akses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makin lama</a:t>
            </a:r>
          </a:p>
          <a:p>
            <a:pPr marL="352425" marR="0" lvl="0" indent="-352425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Frekuensi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 diakses oleh prosesor makin jarang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 rot="5400000">
            <a:off x="4213291" y="3030471"/>
            <a:ext cx="4679950" cy="101295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>
              <a:alpha val="35001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5226" y="1412876"/>
            <a:ext cx="3589205" cy="423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Registers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L1 Cache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L2 Cache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Main memory (</a:t>
            </a:r>
            <a:r>
              <a:rPr kumimoji="1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RAM</a:t>
            </a: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Disk cache</a:t>
            </a:r>
            <a:endParaRPr kumimoji="1" lang="en-GB" sz="16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Disk (</a:t>
            </a:r>
            <a:r>
              <a:rPr kumimoji="1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Harddisk</a:t>
            </a: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Optical (</a:t>
            </a:r>
            <a:r>
              <a:rPr kumimoji="1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CD, DVD</a:t>
            </a: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</a:t>
            </a:r>
          </a:p>
          <a:p>
            <a:pPr marL="352425" marR="0" lvl="0" indent="-352425" algn="l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Magnetic tape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(9)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GB"/>
              <a:t>Gabungan antara beberapa transistor (</a:t>
            </a:r>
            <a:r>
              <a:rPr lang="en-GB" sz="2400"/>
              <a:t>memori statis</a:t>
            </a:r>
            <a:r>
              <a:rPr lang="en-GB"/>
              <a:t>)</a:t>
            </a:r>
            <a:endParaRPr lang="en-US"/>
          </a:p>
          <a:p>
            <a:pPr marL="5022850" lvl="2" indent="-2682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Status T1 selalu berlawanan dengan T3, tetapi selalu sama dengan T4</a:t>
            </a:r>
          </a:p>
          <a:p>
            <a:pPr marL="5022850" lvl="2" indent="-2682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Status T2 selalu berlawanan dengan T4, tetapi selalu sama dengan T3</a:t>
            </a:r>
          </a:p>
          <a:p>
            <a:pPr marL="5022850" lvl="2" indent="-2682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Nilai bit line    berlawanan dengan nilai bit line B</a:t>
            </a:r>
          </a:p>
          <a:p>
            <a:pPr marL="5022850" lvl="2" indent="-2682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Signal </a:t>
            </a:r>
            <a:r>
              <a:rPr lang="en-US" b="1" i="1">
                <a:solidFill>
                  <a:srgbClr val="3333FF"/>
                </a:solidFill>
              </a:rPr>
              <a:t>high</a:t>
            </a:r>
            <a:r>
              <a:rPr lang="en-GB"/>
              <a:t>: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</a:rPr>
              <a:t>T1=off, T3=on </a:t>
            </a: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 titik C1=high 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       bit line B = </a:t>
            </a:r>
            <a:r>
              <a:rPr lang="en-US" sz="1800" b="1">
                <a:solidFill>
                  <a:srgbClr val="FF0000"/>
                </a:solidFill>
                <a:sym typeface="Wingdings" pitchFamily="2" charset="2"/>
              </a:rPr>
              <a:t>HIGH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</a:rPr>
              <a:t>T2=on, T4=off </a:t>
            </a: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 titik C2 = LOW</a:t>
            </a:r>
            <a:endParaRPr lang="en-US" sz="1800">
              <a:solidFill>
                <a:srgbClr val="3333FF"/>
              </a:solidFill>
            </a:endParaRPr>
          </a:p>
          <a:p>
            <a:pPr marL="5022850" lvl="2" indent="-268288">
              <a:lnSpc>
                <a:spcPct val="80000"/>
              </a:lnSpc>
            </a:pPr>
            <a:r>
              <a:rPr lang="en-US">
                <a:solidFill>
                  <a:srgbClr val="3333FF"/>
                </a:solidFill>
              </a:rPr>
              <a:t>Signal </a:t>
            </a:r>
            <a:r>
              <a:rPr lang="en-US" b="1" i="1">
                <a:solidFill>
                  <a:srgbClr val="3333FF"/>
                </a:solidFill>
              </a:rPr>
              <a:t>low</a:t>
            </a:r>
            <a:r>
              <a:rPr lang="en-US">
                <a:solidFill>
                  <a:srgbClr val="3333FF"/>
                </a:solidFill>
              </a:rPr>
              <a:t>: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</a:rPr>
              <a:t>T1=on, T3=off </a:t>
            </a: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 titik C1=low 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       bit line B = </a:t>
            </a:r>
            <a:r>
              <a:rPr lang="en-US" sz="1800" b="1">
                <a:solidFill>
                  <a:srgbClr val="FF0000"/>
                </a:solidFill>
                <a:sym typeface="Wingdings" pitchFamily="2" charset="2"/>
              </a:rPr>
              <a:t>LOW</a:t>
            </a:r>
          </a:p>
          <a:p>
            <a:pPr marL="5740400" lvl="3" indent="-450850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3333FF"/>
                </a:solidFill>
              </a:rPr>
              <a:t>T2=off, T4=on </a:t>
            </a:r>
            <a:r>
              <a:rPr lang="en-US" sz="1800">
                <a:solidFill>
                  <a:srgbClr val="3333FF"/>
                </a:solidFill>
                <a:sym typeface="Wingdings" pitchFamily="2" charset="2"/>
              </a:rPr>
              <a:t> titik C2 = HIGH</a:t>
            </a:r>
            <a:endParaRPr lang="en-GB" sz="1800">
              <a:solidFill>
                <a:srgbClr val="3333FF"/>
              </a:solidFill>
              <a:sym typeface="Wingdings" pitchFamily="2" charset="2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329488" y="3429000"/>
            <a:ext cx="215900" cy="304800"/>
            <a:chOff x="4345" y="1253"/>
            <a:chExt cx="136" cy="403"/>
          </a:xfrm>
        </p:grpSpPr>
        <p:sp>
          <p:nvSpPr>
            <p:cNvPr id="140295" name="Text Box 7"/>
            <p:cNvSpPr txBox="1">
              <a:spLocks noChangeArrowheads="1"/>
            </p:cNvSpPr>
            <p:nvPr/>
          </p:nvSpPr>
          <p:spPr bwMode="auto">
            <a:xfrm>
              <a:off x="4345" y="1253"/>
              <a:ext cx="13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296" name="Line 8"/>
            <p:cNvSpPr>
              <a:spLocks noChangeShapeType="1"/>
            </p:cNvSpPr>
            <p:nvPr/>
          </p:nvSpPr>
          <p:spPr bwMode="auto">
            <a:xfrm>
              <a:off x="4352" y="1278"/>
              <a:ext cx="9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3"/>
          <a:srcRect l="50000" t="17662" r="6581" b="28296"/>
          <a:stretch>
            <a:fillRect/>
          </a:stretch>
        </p:blipFill>
        <p:spPr bwMode="auto">
          <a:xfrm>
            <a:off x="0" y="1616075"/>
            <a:ext cx="5334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Sel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(10)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4000" i="1"/>
              <a:t>Magnetic core</a:t>
            </a:r>
            <a:r>
              <a:rPr lang="en-GB"/>
              <a:t>  </a:t>
            </a:r>
            <a:r>
              <a:rPr lang="en-GB" sz="4000"/>
              <a:t>vs Semikonduktor</a:t>
            </a:r>
          </a:p>
          <a:p>
            <a:pPr>
              <a:buFont typeface="Wingdings" pitchFamily="2" charset="2"/>
              <a:buNone/>
            </a:pPr>
            <a:r>
              <a:rPr lang="en-GB"/>
              <a:t>   </a:t>
            </a:r>
            <a:r>
              <a:rPr lang="en-GB" i="1" u="sng"/>
              <a:t>Magnetic core</a:t>
            </a:r>
            <a:r>
              <a:rPr lang="en-GB"/>
              <a:t>			</a:t>
            </a:r>
            <a:r>
              <a:rPr lang="en-GB" u="sng"/>
              <a:t>Semikonduktor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(-) Lambat (</a:t>
            </a:r>
            <a:r>
              <a:rPr lang="en-GB" sz="2400" i="1"/>
              <a:t>switching</a:t>
            </a:r>
            <a:r>
              <a:rPr lang="en-GB" sz="2400"/>
              <a:t>: 0.5-3 </a:t>
            </a:r>
            <a:r>
              <a:rPr lang="en-GB" sz="2400">
                <a:sym typeface="Symbol" pitchFamily="18" charset="2"/>
              </a:rPr>
              <a:t>S)</a:t>
            </a:r>
            <a:r>
              <a:rPr lang="en-GB" sz="2400"/>
              <a:t>	 (+) Cepat (</a:t>
            </a:r>
            <a:r>
              <a:rPr lang="en-GB" sz="2400" i="1"/>
              <a:t>switching</a:t>
            </a:r>
            <a:r>
              <a:rPr lang="en-GB" sz="2400"/>
              <a:t>: 10-200 nS)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(-) Untuk luasan yang sama jml    (+) Untuk luasan yang sama jml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    memori lebih sedikit                      memori jauh lebih banyak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(+) </a:t>
            </a:r>
            <a:r>
              <a:rPr lang="en-GB" sz="2400" i="1"/>
              <a:t>Non-volatile</a:t>
            </a:r>
            <a:r>
              <a:rPr lang="en-GB" sz="2400"/>
              <a:t> 			 (-)  </a:t>
            </a:r>
            <a:r>
              <a:rPr lang="en-GB" sz="2400" i="1"/>
              <a:t>Volatile</a:t>
            </a:r>
          </a:p>
        </p:txBody>
      </p:sp>
    </p:spTree>
  </p:cSld>
  <p:clrMapOvr>
    <a:masterClrMapping/>
  </p:clrMapOvr>
  <p:transition spd="slow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Organisasi Memori </a:t>
            </a:r>
            <a:r>
              <a:rPr lang="en-GB" sz="280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Bagaimana sel-sel memori disusun ?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21002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0" y="22860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4396" name="AutoShape 12"/>
          <p:cNvSpPr>
            <a:spLocks noChangeAspect="1" noChangeArrowheads="1" noTextEdit="1"/>
          </p:cNvSpPr>
          <p:nvPr/>
        </p:nvSpPr>
        <p:spPr bwMode="auto">
          <a:xfrm>
            <a:off x="4746625" y="1700213"/>
            <a:ext cx="515937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0" y="1700213"/>
          <a:ext cx="502443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2" name="Visio" r:id="rId4" imgW="3254350" imgH="2901391" progId="Visio.Drawing.11">
                  <p:embed/>
                </p:oleObj>
              </mc:Choice>
              <mc:Fallback>
                <p:oleObj name="Visio" r:id="rId4" imgW="3254350" imgH="2901391" progId="Visio.Drawing.11">
                  <p:embed/>
                  <p:pic>
                    <p:nvPicPr>
                      <p:cNvPr id="144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5024438" cy="447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368675" y="1773238"/>
            <a:ext cx="6246813" cy="4094162"/>
            <a:chOff x="2122" y="1117"/>
            <a:chExt cx="3935" cy="2579"/>
          </a:xfrm>
        </p:grpSpPr>
        <p:sp>
          <p:nvSpPr>
            <p:cNvPr id="144392" name="Freeform 8"/>
            <p:cNvSpPr>
              <a:spLocks/>
            </p:cNvSpPr>
            <p:nvPr/>
          </p:nvSpPr>
          <p:spPr bwMode="auto">
            <a:xfrm>
              <a:off x="2122" y="2984"/>
              <a:ext cx="1351" cy="712"/>
            </a:xfrm>
            <a:custGeom>
              <a:avLst/>
              <a:gdLst/>
              <a:ahLst/>
              <a:cxnLst>
                <a:cxn ang="0">
                  <a:pos x="48" y="390"/>
                </a:cxn>
                <a:cxn ang="0">
                  <a:pos x="217" y="647"/>
                </a:cxn>
                <a:cxn ang="0">
                  <a:pos x="1351" y="0"/>
                </a:cxn>
              </a:cxnLst>
              <a:rect l="0" t="0" r="r" b="b"/>
              <a:pathLst>
                <a:path w="1351" h="712">
                  <a:moveTo>
                    <a:pt x="48" y="390"/>
                  </a:moveTo>
                  <a:cubicBezTo>
                    <a:pt x="75" y="433"/>
                    <a:pt x="0" y="712"/>
                    <a:pt x="217" y="647"/>
                  </a:cubicBezTo>
                  <a:cubicBezTo>
                    <a:pt x="434" y="582"/>
                    <a:pt x="1115" y="135"/>
                    <a:pt x="1351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lg" len="lg"/>
              <a:tailEnd type="arrow" w="med" len="med"/>
            </a:ln>
            <a:effectLst/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398" name="Line 14"/>
            <p:cNvSpPr>
              <a:spLocks noChangeShapeType="1"/>
            </p:cNvSpPr>
            <p:nvPr/>
          </p:nvSpPr>
          <p:spPr bwMode="auto">
            <a:xfrm>
              <a:off x="3900" y="1412"/>
              <a:ext cx="1" cy="1399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399" name="Line 15"/>
            <p:cNvSpPr>
              <a:spLocks noChangeShapeType="1"/>
            </p:cNvSpPr>
            <p:nvPr/>
          </p:nvSpPr>
          <p:spPr bwMode="auto">
            <a:xfrm>
              <a:off x="4190" y="1412"/>
              <a:ext cx="1" cy="1399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0" name="Line 16"/>
            <p:cNvSpPr>
              <a:spLocks noChangeShapeType="1"/>
            </p:cNvSpPr>
            <p:nvPr/>
          </p:nvSpPr>
          <p:spPr bwMode="auto">
            <a:xfrm>
              <a:off x="4481" y="1412"/>
              <a:ext cx="1" cy="1399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1" name="Line 17"/>
            <p:cNvSpPr>
              <a:spLocks noChangeShapeType="1"/>
            </p:cNvSpPr>
            <p:nvPr/>
          </p:nvSpPr>
          <p:spPr bwMode="auto">
            <a:xfrm>
              <a:off x="4771" y="1412"/>
              <a:ext cx="1" cy="1399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2" name="Line 18"/>
            <p:cNvSpPr>
              <a:spLocks noChangeShapeType="1"/>
            </p:cNvSpPr>
            <p:nvPr/>
          </p:nvSpPr>
          <p:spPr bwMode="auto">
            <a:xfrm flipH="1">
              <a:off x="3609" y="1703"/>
              <a:ext cx="1416" cy="1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3" name="Line 19"/>
            <p:cNvSpPr>
              <a:spLocks noChangeShapeType="1"/>
            </p:cNvSpPr>
            <p:nvPr/>
          </p:nvSpPr>
          <p:spPr bwMode="auto">
            <a:xfrm flipH="1">
              <a:off x="3609" y="1993"/>
              <a:ext cx="1453" cy="1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4" name="Line 20"/>
            <p:cNvSpPr>
              <a:spLocks noChangeShapeType="1"/>
            </p:cNvSpPr>
            <p:nvPr/>
          </p:nvSpPr>
          <p:spPr bwMode="auto">
            <a:xfrm flipH="1">
              <a:off x="3609" y="2284"/>
              <a:ext cx="1453" cy="1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5" name="Line 21"/>
            <p:cNvSpPr>
              <a:spLocks noChangeShapeType="1"/>
            </p:cNvSpPr>
            <p:nvPr/>
          </p:nvSpPr>
          <p:spPr bwMode="auto">
            <a:xfrm flipH="1">
              <a:off x="3609" y="2575"/>
              <a:ext cx="1489" cy="1"/>
            </a:xfrm>
            <a:prstGeom prst="line">
              <a:avLst/>
            </a:prstGeom>
            <a:noFill/>
            <a:ln w="317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auto">
            <a:xfrm>
              <a:off x="3863" y="1667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auto">
            <a:xfrm>
              <a:off x="3863" y="1667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auto">
            <a:xfrm>
              <a:off x="4154" y="1667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auto">
            <a:xfrm>
              <a:off x="4154" y="1667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auto">
            <a:xfrm>
              <a:off x="4444" y="1667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auto">
            <a:xfrm>
              <a:off x="4444" y="1667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2" name="Freeform 28"/>
            <p:cNvSpPr>
              <a:spLocks/>
            </p:cNvSpPr>
            <p:nvPr/>
          </p:nvSpPr>
          <p:spPr bwMode="auto">
            <a:xfrm>
              <a:off x="4735" y="1667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3" name="Freeform 29"/>
            <p:cNvSpPr>
              <a:spLocks/>
            </p:cNvSpPr>
            <p:nvPr/>
          </p:nvSpPr>
          <p:spPr bwMode="auto">
            <a:xfrm>
              <a:off x="4735" y="1667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4" name="Freeform 30"/>
            <p:cNvSpPr>
              <a:spLocks/>
            </p:cNvSpPr>
            <p:nvPr/>
          </p:nvSpPr>
          <p:spPr bwMode="auto">
            <a:xfrm>
              <a:off x="3863" y="1957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5" name="Freeform 31"/>
            <p:cNvSpPr>
              <a:spLocks/>
            </p:cNvSpPr>
            <p:nvPr/>
          </p:nvSpPr>
          <p:spPr bwMode="auto">
            <a:xfrm>
              <a:off x="3863" y="1957"/>
              <a:ext cx="73" cy="7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3"/>
                </a:cxn>
                <a:cxn ang="0">
                  <a:pos x="0" y="36"/>
                </a:cxn>
              </a:cxnLst>
              <a:rect l="0" t="0" r="r" b="b"/>
              <a:pathLst>
                <a:path w="73" h="73">
                  <a:moveTo>
                    <a:pt x="0" y="36"/>
                  </a:moveTo>
                  <a:cubicBezTo>
                    <a:pt x="0" y="17"/>
                    <a:pt x="17" y="0"/>
                    <a:pt x="37" y="0"/>
                  </a:cubicBezTo>
                  <a:cubicBezTo>
                    <a:pt x="57" y="0"/>
                    <a:pt x="73" y="17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7" y="73"/>
                    <a:pt x="37" y="73"/>
                  </a:cubicBezTo>
                  <a:cubicBezTo>
                    <a:pt x="17" y="73"/>
                    <a:pt x="0" y="57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6" name="Freeform 32"/>
            <p:cNvSpPr>
              <a:spLocks/>
            </p:cNvSpPr>
            <p:nvPr/>
          </p:nvSpPr>
          <p:spPr bwMode="auto">
            <a:xfrm>
              <a:off x="4154" y="1957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7" name="Freeform 33"/>
            <p:cNvSpPr>
              <a:spLocks/>
            </p:cNvSpPr>
            <p:nvPr/>
          </p:nvSpPr>
          <p:spPr bwMode="auto">
            <a:xfrm>
              <a:off x="4154" y="1957"/>
              <a:ext cx="73" cy="7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3"/>
                </a:cxn>
                <a:cxn ang="0">
                  <a:pos x="0" y="36"/>
                </a:cxn>
              </a:cxnLst>
              <a:rect l="0" t="0" r="r" b="b"/>
              <a:pathLst>
                <a:path w="73" h="73">
                  <a:moveTo>
                    <a:pt x="0" y="36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7" y="0"/>
                    <a:pt x="73" y="17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7" y="73"/>
                    <a:pt x="36" y="73"/>
                  </a:cubicBezTo>
                  <a:cubicBezTo>
                    <a:pt x="17" y="73"/>
                    <a:pt x="0" y="57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8" name="Freeform 34"/>
            <p:cNvSpPr>
              <a:spLocks/>
            </p:cNvSpPr>
            <p:nvPr/>
          </p:nvSpPr>
          <p:spPr bwMode="auto">
            <a:xfrm>
              <a:off x="4444" y="1957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19" name="Freeform 35"/>
            <p:cNvSpPr>
              <a:spLocks/>
            </p:cNvSpPr>
            <p:nvPr/>
          </p:nvSpPr>
          <p:spPr bwMode="auto">
            <a:xfrm>
              <a:off x="4444" y="1957"/>
              <a:ext cx="73" cy="7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3"/>
                </a:cxn>
                <a:cxn ang="0">
                  <a:pos x="0" y="36"/>
                </a:cxn>
              </a:cxnLst>
              <a:rect l="0" t="0" r="r" b="b"/>
              <a:pathLst>
                <a:path w="73" h="73">
                  <a:moveTo>
                    <a:pt x="0" y="36"/>
                  </a:moveTo>
                  <a:cubicBezTo>
                    <a:pt x="0" y="17"/>
                    <a:pt x="17" y="0"/>
                    <a:pt x="37" y="0"/>
                  </a:cubicBezTo>
                  <a:cubicBezTo>
                    <a:pt x="57" y="0"/>
                    <a:pt x="73" y="17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7" y="73"/>
                    <a:pt x="37" y="73"/>
                  </a:cubicBezTo>
                  <a:cubicBezTo>
                    <a:pt x="17" y="73"/>
                    <a:pt x="0" y="57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0" name="Freeform 36"/>
            <p:cNvSpPr>
              <a:spLocks/>
            </p:cNvSpPr>
            <p:nvPr/>
          </p:nvSpPr>
          <p:spPr bwMode="auto">
            <a:xfrm>
              <a:off x="4735" y="1957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1" name="Freeform 37"/>
            <p:cNvSpPr>
              <a:spLocks/>
            </p:cNvSpPr>
            <p:nvPr/>
          </p:nvSpPr>
          <p:spPr bwMode="auto">
            <a:xfrm>
              <a:off x="4735" y="1957"/>
              <a:ext cx="73" cy="73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3"/>
                </a:cxn>
                <a:cxn ang="0">
                  <a:pos x="0" y="36"/>
                </a:cxn>
              </a:cxnLst>
              <a:rect l="0" t="0" r="r" b="b"/>
              <a:pathLst>
                <a:path w="73" h="73">
                  <a:moveTo>
                    <a:pt x="0" y="36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7" y="0"/>
                    <a:pt x="73" y="17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7"/>
                    <a:pt x="57" y="73"/>
                    <a:pt x="36" y="73"/>
                  </a:cubicBezTo>
                  <a:cubicBezTo>
                    <a:pt x="17" y="73"/>
                    <a:pt x="0" y="57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2" name="Freeform 38"/>
            <p:cNvSpPr>
              <a:spLocks/>
            </p:cNvSpPr>
            <p:nvPr/>
          </p:nvSpPr>
          <p:spPr bwMode="auto">
            <a:xfrm>
              <a:off x="3863" y="2248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3" name="Freeform 39"/>
            <p:cNvSpPr>
              <a:spLocks/>
            </p:cNvSpPr>
            <p:nvPr/>
          </p:nvSpPr>
          <p:spPr bwMode="auto">
            <a:xfrm>
              <a:off x="3863" y="2248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4" name="Freeform 40"/>
            <p:cNvSpPr>
              <a:spLocks/>
            </p:cNvSpPr>
            <p:nvPr/>
          </p:nvSpPr>
          <p:spPr bwMode="auto">
            <a:xfrm>
              <a:off x="4154" y="2248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5" name="Freeform 41"/>
            <p:cNvSpPr>
              <a:spLocks/>
            </p:cNvSpPr>
            <p:nvPr/>
          </p:nvSpPr>
          <p:spPr bwMode="auto">
            <a:xfrm>
              <a:off x="4154" y="2248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6" name="Freeform 42"/>
            <p:cNvSpPr>
              <a:spLocks/>
            </p:cNvSpPr>
            <p:nvPr/>
          </p:nvSpPr>
          <p:spPr bwMode="auto">
            <a:xfrm>
              <a:off x="4444" y="2248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7" name="Freeform 43"/>
            <p:cNvSpPr>
              <a:spLocks/>
            </p:cNvSpPr>
            <p:nvPr/>
          </p:nvSpPr>
          <p:spPr bwMode="auto">
            <a:xfrm>
              <a:off x="4444" y="2248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7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7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8" name="Freeform 44"/>
            <p:cNvSpPr>
              <a:spLocks/>
            </p:cNvSpPr>
            <p:nvPr/>
          </p:nvSpPr>
          <p:spPr bwMode="auto">
            <a:xfrm>
              <a:off x="4735" y="2248"/>
              <a:ext cx="73" cy="7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29" name="Freeform 45"/>
            <p:cNvSpPr>
              <a:spLocks/>
            </p:cNvSpPr>
            <p:nvPr/>
          </p:nvSpPr>
          <p:spPr bwMode="auto">
            <a:xfrm>
              <a:off x="4735" y="2248"/>
              <a:ext cx="73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  <a:cxn ang="0">
                  <a:pos x="73" y="36"/>
                </a:cxn>
                <a:cxn ang="0">
                  <a:pos x="73" y="36"/>
                </a:cxn>
                <a:cxn ang="0">
                  <a:pos x="36" y="72"/>
                </a:cxn>
                <a:cxn ang="0">
                  <a:pos x="0" y="36"/>
                </a:cxn>
              </a:cxnLst>
              <a:rect l="0" t="0" r="r" b="b"/>
              <a:pathLst>
                <a:path w="73" h="72">
                  <a:moveTo>
                    <a:pt x="0" y="36"/>
                  </a:moveTo>
                  <a:cubicBezTo>
                    <a:pt x="0" y="16"/>
                    <a:pt x="17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56"/>
                    <a:pt x="57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0" name="Freeform 46"/>
            <p:cNvSpPr>
              <a:spLocks/>
            </p:cNvSpPr>
            <p:nvPr/>
          </p:nvSpPr>
          <p:spPr bwMode="auto">
            <a:xfrm>
              <a:off x="3863" y="2538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1" name="Freeform 47"/>
            <p:cNvSpPr>
              <a:spLocks/>
            </p:cNvSpPr>
            <p:nvPr/>
          </p:nvSpPr>
          <p:spPr bwMode="auto">
            <a:xfrm>
              <a:off x="3863" y="2538"/>
              <a:ext cx="73" cy="7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7" y="0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37" y="73"/>
                </a:cxn>
                <a:cxn ang="0">
                  <a:pos x="0" y="37"/>
                </a:cxn>
              </a:cxnLst>
              <a:rect l="0" t="0" r="r" b="b"/>
              <a:pathLst>
                <a:path w="73" h="73">
                  <a:moveTo>
                    <a:pt x="0" y="37"/>
                  </a:moveTo>
                  <a:cubicBezTo>
                    <a:pt x="0" y="17"/>
                    <a:pt x="17" y="0"/>
                    <a:pt x="37" y="0"/>
                  </a:cubicBezTo>
                  <a:cubicBezTo>
                    <a:pt x="57" y="0"/>
                    <a:pt x="73" y="1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57"/>
                    <a:pt x="57" y="73"/>
                    <a:pt x="37" y="73"/>
                  </a:cubicBezTo>
                  <a:cubicBezTo>
                    <a:pt x="17" y="73"/>
                    <a:pt x="0" y="57"/>
                    <a:pt x="0" y="37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2" name="Freeform 48"/>
            <p:cNvSpPr>
              <a:spLocks/>
            </p:cNvSpPr>
            <p:nvPr/>
          </p:nvSpPr>
          <p:spPr bwMode="auto">
            <a:xfrm>
              <a:off x="4154" y="2538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3" name="Freeform 49"/>
            <p:cNvSpPr>
              <a:spLocks/>
            </p:cNvSpPr>
            <p:nvPr/>
          </p:nvSpPr>
          <p:spPr bwMode="auto">
            <a:xfrm>
              <a:off x="4154" y="2538"/>
              <a:ext cx="73" cy="7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6" y="0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36" y="73"/>
                </a:cxn>
                <a:cxn ang="0">
                  <a:pos x="0" y="37"/>
                </a:cxn>
              </a:cxnLst>
              <a:rect l="0" t="0" r="r" b="b"/>
              <a:pathLst>
                <a:path w="73" h="73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7" y="0"/>
                    <a:pt x="73" y="1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57"/>
                    <a:pt x="57" y="73"/>
                    <a:pt x="36" y="73"/>
                  </a:cubicBezTo>
                  <a:cubicBezTo>
                    <a:pt x="17" y="73"/>
                    <a:pt x="0" y="57"/>
                    <a:pt x="0" y="37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4" name="Freeform 50"/>
            <p:cNvSpPr>
              <a:spLocks/>
            </p:cNvSpPr>
            <p:nvPr/>
          </p:nvSpPr>
          <p:spPr bwMode="auto">
            <a:xfrm>
              <a:off x="4444" y="2538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5" name="Freeform 51"/>
            <p:cNvSpPr>
              <a:spLocks/>
            </p:cNvSpPr>
            <p:nvPr/>
          </p:nvSpPr>
          <p:spPr bwMode="auto">
            <a:xfrm>
              <a:off x="4444" y="2538"/>
              <a:ext cx="73" cy="7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7" y="0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37" y="73"/>
                </a:cxn>
                <a:cxn ang="0">
                  <a:pos x="0" y="37"/>
                </a:cxn>
              </a:cxnLst>
              <a:rect l="0" t="0" r="r" b="b"/>
              <a:pathLst>
                <a:path w="73" h="73">
                  <a:moveTo>
                    <a:pt x="0" y="37"/>
                  </a:moveTo>
                  <a:cubicBezTo>
                    <a:pt x="0" y="17"/>
                    <a:pt x="17" y="0"/>
                    <a:pt x="37" y="0"/>
                  </a:cubicBezTo>
                  <a:cubicBezTo>
                    <a:pt x="57" y="0"/>
                    <a:pt x="73" y="1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57"/>
                    <a:pt x="57" y="73"/>
                    <a:pt x="37" y="73"/>
                  </a:cubicBezTo>
                  <a:cubicBezTo>
                    <a:pt x="17" y="73"/>
                    <a:pt x="0" y="57"/>
                    <a:pt x="0" y="37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6" name="Freeform 52"/>
            <p:cNvSpPr>
              <a:spLocks/>
            </p:cNvSpPr>
            <p:nvPr/>
          </p:nvSpPr>
          <p:spPr bwMode="auto">
            <a:xfrm>
              <a:off x="4735" y="2538"/>
              <a:ext cx="73" cy="7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48" y="96"/>
                </a:cxn>
                <a:cxn ang="0">
                  <a:pos x="0" y="48"/>
                </a:cxn>
              </a:cxnLst>
              <a:rect l="0" t="0" r="r" b="b"/>
              <a:pathLst>
                <a:path w="96" h="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ubicBezTo>
                    <a:pt x="22" y="96"/>
                    <a:pt x="0" y="75"/>
                    <a:pt x="0" y="48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7" name="Freeform 53"/>
            <p:cNvSpPr>
              <a:spLocks/>
            </p:cNvSpPr>
            <p:nvPr/>
          </p:nvSpPr>
          <p:spPr bwMode="auto">
            <a:xfrm>
              <a:off x="4735" y="2538"/>
              <a:ext cx="73" cy="73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36" y="0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36" y="73"/>
                </a:cxn>
                <a:cxn ang="0">
                  <a:pos x="0" y="37"/>
                </a:cxn>
              </a:cxnLst>
              <a:rect l="0" t="0" r="r" b="b"/>
              <a:pathLst>
                <a:path w="73" h="73">
                  <a:moveTo>
                    <a:pt x="0" y="37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7" y="0"/>
                    <a:pt x="73" y="1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57"/>
                    <a:pt x="57" y="73"/>
                    <a:pt x="36" y="73"/>
                  </a:cubicBezTo>
                  <a:cubicBezTo>
                    <a:pt x="17" y="73"/>
                    <a:pt x="0" y="57"/>
                    <a:pt x="0" y="37"/>
                  </a:cubicBez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8" name="Line 54"/>
            <p:cNvSpPr>
              <a:spLocks noChangeShapeType="1"/>
            </p:cNvSpPr>
            <p:nvPr/>
          </p:nvSpPr>
          <p:spPr bwMode="auto">
            <a:xfrm flipH="1">
              <a:off x="3755" y="1558"/>
              <a:ext cx="290" cy="29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39" name="Line 55"/>
            <p:cNvSpPr>
              <a:spLocks noChangeShapeType="1"/>
            </p:cNvSpPr>
            <p:nvPr/>
          </p:nvSpPr>
          <p:spPr bwMode="auto">
            <a:xfrm flipH="1">
              <a:off x="3755" y="1558"/>
              <a:ext cx="581" cy="58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0" name="Line 56"/>
            <p:cNvSpPr>
              <a:spLocks noChangeShapeType="1"/>
            </p:cNvSpPr>
            <p:nvPr/>
          </p:nvSpPr>
          <p:spPr bwMode="auto">
            <a:xfrm flipH="1">
              <a:off x="3755" y="1558"/>
              <a:ext cx="871" cy="87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1" name="Line 57"/>
            <p:cNvSpPr>
              <a:spLocks noChangeShapeType="1"/>
            </p:cNvSpPr>
            <p:nvPr/>
          </p:nvSpPr>
          <p:spPr bwMode="auto">
            <a:xfrm flipH="1">
              <a:off x="3845" y="1558"/>
              <a:ext cx="1071" cy="107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2" name="Line 58"/>
            <p:cNvSpPr>
              <a:spLocks noChangeShapeType="1"/>
            </p:cNvSpPr>
            <p:nvPr/>
          </p:nvSpPr>
          <p:spPr bwMode="auto">
            <a:xfrm flipH="1">
              <a:off x="3845" y="1794"/>
              <a:ext cx="1126" cy="1126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3" name="Line 59"/>
            <p:cNvSpPr>
              <a:spLocks noChangeShapeType="1"/>
            </p:cNvSpPr>
            <p:nvPr/>
          </p:nvSpPr>
          <p:spPr bwMode="auto">
            <a:xfrm flipH="1">
              <a:off x="4358" y="2084"/>
              <a:ext cx="613" cy="613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4" name="Line 60"/>
            <p:cNvSpPr>
              <a:spLocks noChangeShapeType="1"/>
            </p:cNvSpPr>
            <p:nvPr/>
          </p:nvSpPr>
          <p:spPr bwMode="auto">
            <a:xfrm flipH="1">
              <a:off x="4644" y="2379"/>
              <a:ext cx="309" cy="323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5" name="Line 61"/>
            <p:cNvSpPr>
              <a:spLocks noChangeShapeType="1"/>
            </p:cNvSpPr>
            <p:nvPr/>
          </p:nvSpPr>
          <p:spPr bwMode="auto">
            <a:xfrm flipH="1">
              <a:off x="4953" y="1854"/>
              <a:ext cx="525" cy="525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6" name="Freeform 62"/>
            <p:cNvSpPr>
              <a:spLocks/>
            </p:cNvSpPr>
            <p:nvPr/>
          </p:nvSpPr>
          <p:spPr bwMode="auto">
            <a:xfrm>
              <a:off x="5423" y="1798"/>
              <a:ext cx="111" cy="111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0" y="49"/>
                </a:cxn>
                <a:cxn ang="0">
                  <a:pos x="97" y="147"/>
                </a:cxn>
                <a:cxn ang="0">
                  <a:pos x="146" y="0"/>
                </a:cxn>
              </a:cxnLst>
              <a:rect l="0" t="0" r="r" b="b"/>
              <a:pathLst>
                <a:path w="146" h="147">
                  <a:moveTo>
                    <a:pt x="146" y="0"/>
                  </a:moveTo>
                  <a:lnTo>
                    <a:pt x="0" y="49"/>
                  </a:lnTo>
                  <a:cubicBezTo>
                    <a:pt x="46" y="64"/>
                    <a:pt x="82" y="101"/>
                    <a:pt x="97" y="147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7" name="Freeform 63"/>
            <p:cNvSpPr>
              <a:spLocks/>
            </p:cNvSpPr>
            <p:nvPr/>
          </p:nvSpPr>
          <p:spPr bwMode="auto">
            <a:xfrm>
              <a:off x="4045" y="1407"/>
              <a:ext cx="323" cy="151"/>
            </a:xfrm>
            <a:custGeom>
              <a:avLst/>
              <a:gdLst/>
              <a:ahLst/>
              <a:cxnLst>
                <a:cxn ang="0">
                  <a:pos x="291" y="151"/>
                </a:cxn>
                <a:cxn ang="0">
                  <a:pos x="313" y="110"/>
                </a:cxn>
                <a:cxn ang="0">
                  <a:pos x="323" y="76"/>
                </a:cxn>
                <a:cxn ang="0">
                  <a:pos x="319" y="46"/>
                </a:cxn>
                <a:cxn ang="0">
                  <a:pos x="303" y="23"/>
                </a:cxn>
                <a:cxn ang="0">
                  <a:pos x="233" y="0"/>
                </a:cxn>
                <a:cxn ang="0">
                  <a:pos x="185" y="11"/>
                </a:cxn>
                <a:cxn ang="0">
                  <a:pos x="131" y="40"/>
                </a:cxn>
                <a:cxn ang="0">
                  <a:pos x="70" y="87"/>
                </a:cxn>
                <a:cxn ang="0">
                  <a:pos x="0" y="151"/>
                </a:cxn>
              </a:cxnLst>
              <a:rect l="0" t="0" r="r" b="b"/>
              <a:pathLst>
                <a:path w="323" h="151">
                  <a:moveTo>
                    <a:pt x="291" y="151"/>
                  </a:moveTo>
                  <a:lnTo>
                    <a:pt x="313" y="110"/>
                  </a:lnTo>
                  <a:lnTo>
                    <a:pt x="323" y="76"/>
                  </a:lnTo>
                  <a:lnTo>
                    <a:pt x="319" y="46"/>
                  </a:lnTo>
                  <a:lnTo>
                    <a:pt x="303" y="23"/>
                  </a:lnTo>
                  <a:lnTo>
                    <a:pt x="233" y="0"/>
                  </a:lnTo>
                  <a:lnTo>
                    <a:pt x="185" y="11"/>
                  </a:lnTo>
                  <a:lnTo>
                    <a:pt x="131" y="40"/>
                  </a:lnTo>
                  <a:lnTo>
                    <a:pt x="70" y="87"/>
                  </a:lnTo>
                  <a:lnTo>
                    <a:pt x="0" y="15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8" name="Freeform 64"/>
            <p:cNvSpPr>
              <a:spLocks/>
            </p:cNvSpPr>
            <p:nvPr/>
          </p:nvSpPr>
          <p:spPr bwMode="auto">
            <a:xfrm>
              <a:off x="4626" y="1407"/>
              <a:ext cx="323" cy="151"/>
            </a:xfrm>
            <a:custGeom>
              <a:avLst/>
              <a:gdLst/>
              <a:ahLst/>
              <a:cxnLst>
                <a:cxn ang="0">
                  <a:pos x="290" y="151"/>
                </a:cxn>
                <a:cxn ang="0">
                  <a:pos x="313" y="110"/>
                </a:cxn>
                <a:cxn ang="0">
                  <a:pos x="323" y="76"/>
                </a:cxn>
                <a:cxn ang="0">
                  <a:pos x="319" y="46"/>
                </a:cxn>
                <a:cxn ang="0">
                  <a:pos x="303" y="23"/>
                </a:cxn>
                <a:cxn ang="0">
                  <a:pos x="233" y="0"/>
                </a:cxn>
                <a:cxn ang="0">
                  <a:pos x="185" y="11"/>
                </a:cxn>
                <a:cxn ang="0">
                  <a:pos x="131" y="40"/>
                </a:cxn>
                <a:cxn ang="0">
                  <a:pos x="70" y="87"/>
                </a:cxn>
                <a:cxn ang="0">
                  <a:pos x="0" y="151"/>
                </a:cxn>
              </a:cxnLst>
              <a:rect l="0" t="0" r="r" b="b"/>
              <a:pathLst>
                <a:path w="323" h="151">
                  <a:moveTo>
                    <a:pt x="290" y="151"/>
                  </a:moveTo>
                  <a:lnTo>
                    <a:pt x="313" y="110"/>
                  </a:lnTo>
                  <a:lnTo>
                    <a:pt x="323" y="76"/>
                  </a:lnTo>
                  <a:lnTo>
                    <a:pt x="319" y="46"/>
                  </a:lnTo>
                  <a:lnTo>
                    <a:pt x="303" y="23"/>
                  </a:lnTo>
                  <a:lnTo>
                    <a:pt x="233" y="0"/>
                  </a:lnTo>
                  <a:lnTo>
                    <a:pt x="185" y="11"/>
                  </a:lnTo>
                  <a:lnTo>
                    <a:pt x="131" y="40"/>
                  </a:lnTo>
                  <a:lnTo>
                    <a:pt x="70" y="87"/>
                  </a:lnTo>
                  <a:lnTo>
                    <a:pt x="0" y="151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49" name="Freeform 65"/>
            <p:cNvSpPr>
              <a:spLocks/>
            </p:cNvSpPr>
            <p:nvPr/>
          </p:nvSpPr>
          <p:spPr bwMode="auto">
            <a:xfrm>
              <a:off x="4971" y="1762"/>
              <a:ext cx="151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64" y="253"/>
                </a:cxn>
                <a:cxn ang="0">
                  <a:pos x="110" y="192"/>
                </a:cxn>
                <a:cxn ang="0">
                  <a:pos x="140" y="138"/>
                </a:cxn>
                <a:cxn ang="0">
                  <a:pos x="151" y="90"/>
                </a:cxn>
                <a:cxn ang="0">
                  <a:pos x="128" y="20"/>
                </a:cxn>
                <a:cxn ang="0">
                  <a:pos x="105" y="4"/>
                </a:cxn>
                <a:cxn ang="0">
                  <a:pos x="76" y="0"/>
                </a:cxn>
                <a:cxn ang="0">
                  <a:pos x="41" y="10"/>
                </a:cxn>
                <a:cxn ang="0">
                  <a:pos x="0" y="32"/>
                </a:cxn>
              </a:cxnLst>
              <a:rect l="0" t="0" r="r" b="b"/>
              <a:pathLst>
                <a:path w="151" h="322">
                  <a:moveTo>
                    <a:pt x="0" y="322"/>
                  </a:moveTo>
                  <a:lnTo>
                    <a:pt x="64" y="253"/>
                  </a:lnTo>
                  <a:lnTo>
                    <a:pt x="110" y="192"/>
                  </a:lnTo>
                  <a:lnTo>
                    <a:pt x="140" y="138"/>
                  </a:lnTo>
                  <a:lnTo>
                    <a:pt x="151" y="90"/>
                  </a:lnTo>
                  <a:lnTo>
                    <a:pt x="128" y="20"/>
                  </a:lnTo>
                  <a:lnTo>
                    <a:pt x="105" y="4"/>
                  </a:lnTo>
                  <a:lnTo>
                    <a:pt x="76" y="0"/>
                  </a:lnTo>
                  <a:lnTo>
                    <a:pt x="41" y="10"/>
                  </a:lnTo>
                  <a:lnTo>
                    <a:pt x="0" y="32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0" name="Freeform 66"/>
            <p:cNvSpPr>
              <a:spLocks/>
            </p:cNvSpPr>
            <p:nvPr/>
          </p:nvSpPr>
          <p:spPr bwMode="auto">
            <a:xfrm>
              <a:off x="3605" y="2139"/>
              <a:ext cx="153" cy="342"/>
            </a:xfrm>
            <a:custGeom>
              <a:avLst/>
              <a:gdLst/>
              <a:ahLst/>
              <a:cxnLst>
                <a:cxn ang="0">
                  <a:pos x="153" y="287"/>
                </a:cxn>
                <a:cxn ang="0">
                  <a:pos x="111" y="324"/>
                </a:cxn>
                <a:cxn ang="0">
                  <a:pos x="75" y="342"/>
                </a:cxn>
                <a:cxn ang="0">
                  <a:pos x="46" y="342"/>
                </a:cxn>
                <a:cxn ang="0">
                  <a:pos x="22" y="325"/>
                </a:cxn>
                <a:cxn ang="0">
                  <a:pos x="0" y="244"/>
                </a:cxn>
                <a:cxn ang="0">
                  <a:pos x="12" y="192"/>
                </a:cxn>
                <a:cxn ang="0">
                  <a:pos x="41" y="134"/>
                </a:cxn>
                <a:cxn ang="0">
                  <a:pos x="87" y="70"/>
                </a:cxn>
                <a:cxn ang="0">
                  <a:pos x="150" y="0"/>
                </a:cxn>
              </a:cxnLst>
              <a:rect l="0" t="0" r="r" b="b"/>
              <a:pathLst>
                <a:path w="153" h="342">
                  <a:moveTo>
                    <a:pt x="153" y="287"/>
                  </a:moveTo>
                  <a:lnTo>
                    <a:pt x="111" y="324"/>
                  </a:lnTo>
                  <a:lnTo>
                    <a:pt x="75" y="342"/>
                  </a:lnTo>
                  <a:lnTo>
                    <a:pt x="46" y="342"/>
                  </a:lnTo>
                  <a:lnTo>
                    <a:pt x="22" y="325"/>
                  </a:lnTo>
                  <a:lnTo>
                    <a:pt x="0" y="244"/>
                  </a:lnTo>
                  <a:lnTo>
                    <a:pt x="12" y="192"/>
                  </a:lnTo>
                  <a:lnTo>
                    <a:pt x="41" y="134"/>
                  </a:lnTo>
                  <a:lnTo>
                    <a:pt x="87" y="70"/>
                  </a:lnTo>
                  <a:lnTo>
                    <a:pt x="15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1" name="Freeform 67"/>
            <p:cNvSpPr>
              <a:spLocks/>
            </p:cNvSpPr>
            <p:nvPr/>
          </p:nvSpPr>
          <p:spPr bwMode="auto">
            <a:xfrm>
              <a:off x="3692" y="2632"/>
              <a:ext cx="153" cy="319"/>
            </a:xfrm>
            <a:custGeom>
              <a:avLst/>
              <a:gdLst/>
              <a:ahLst/>
              <a:cxnLst>
                <a:cxn ang="0">
                  <a:pos x="153" y="288"/>
                </a:cxn>
                <a:cxn ang="0">
                  <a:pos x="112" y="311"/>
                </a:cxn>
                <a:cxn ang="0">
                  <a:pos x="76" y="319"/>
                </a:cxn>
                <a:cxn ang="0">
                  <a:pos x="47" y="313"/>
                </a:cxn>
                <a:cxn ang="0">
                  <a:pos x="23" y="291"/>
                </a:cxn>
                <a:cxn ang="0">
                  <a:pos x="0" y="210"/>
                </a:cxn>
                <a:cxn ang="0">
                  <a:pos x="11" y="162"/>
                </a:cxn>
                <a:cxn ang="0">
                  <a:pos x="41" y="111"/>
                </a:cxn>
                <a:cxn ang="0">
                  <a:pos x="87" y="57"/>
                </a:cxn>
                <a:cxn ang="0">
                  <a:pos x="150" y="0"/>
                </a:cxn>
              </a:cxnLst>
              <a:rect l="0" t="0" r="r" b="b"/>
              <a:pathLst>
                <a:path w="153" h="319">
                  <a:moveTo>
                    <a:pt x="153" y="288"/>
                  </a:moveTo>
                  <a:lnTo>
                    <a:pt x="112" y="311"/>
                  </a:lnTo>
                  <a:lnTo>
                    <a:pt x="76" y="319"/>
                  </a:lnTo>
                  <a:lnTo>
                    <a:pt x="47" y="313"/>
                  </a:lnTo>
                  <a:lnTo>
                    <a:pt x="23" y="291"/>
                  </a:lnTo>
                  <a:lnTo>
                    <a:pt x="0" y="210"/>
                  </a:lnTo>
                  <a:lnTo>
                    <a:pt x="11" y="162"/>
                  </a:lnTo>
                  <a:lnTo>
                    <a:pt x="41" y="111"/>
                  </a:lnTo>
                  <a:lnTo>
                    <a:pt x="87" y="57"/>
                  </a:lnTo>
                  <a:lnTo>
                    <a:pt x="15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2" name="Freeform 68"/>
            <p:cNvSpPr>
              <a:spLocks/>
            </p:cNvSpPr>
            <p:nvPr/>
          </p:nvSpPr>
          <p:spPr bwMode="auto">
            <a:xfrm>
              <a:off x="4296" y="2697"/>
              <a:ext cx="348" cy="191"/>
            </a:xfrm>
            <a:custGeom>
              <a:avLst/>
              <a:gdLst/>
              <a:ahLst/>
              <a:cxnLst>
                <a:cxn ang="0">
                  <a:pos x="348" y="5"/>
                </a:cxn>
                <a:cxn ang="0">
                  <a:pos x="266" y="82"/>
                </a:cxn>
                <a:cxn ang="0">
                  <a:pos x="195" y="139"/>
                </a:cxn>
                <a:cxn ang="0">
                  <a:pos x="133" y="175"/>
                </a:cxn>
                <a:cxn ang="0">
                  <a:pos x="81" y="191"/>
                </a:cxn>
                <a:cxn ang="0">
                  <a:pos x="12" y="167"/>
                </a:cxn>
                <a:cxn ang="0">
                  <a:pos x="0" y="139"/>
                </a:cxn>
                <a:cxn ang="0">
                  <a:pos x="5" y="102"/>
                </a:cxn>
                <a:cxn ang="0">
                  <a:pos x="25" y="56"/>
                </a:cxn>
                <a:cxn ang="0">
                  <a:pos x="62" y="0"/>
                </a:cxn>
              </a:cxnLst>
              <a:rect l="0" t="0" r="r" b="b"/>
              <a:pathLst>
                <a:path w="348" h="191">
                  <a:moveTo>
                    <a:pt x="348" y="5"/>
                  </a:moveTo>
                  <a:lnTo>
                    <a:pt x="266" y="82"/>
                  </a:lnTo>
                  <a:lnTo>
                    <a:pt x="195" y="139"/>
                  </a:lnTo>
                  <a:lnTo>
                    <a:pt x="133" y="175"/>
                  </a:lnTo>
                  <a:lnTo>
                    <a:pt x="81" y="191"/>
                  </a:lnTo>
                  <a:lnTo>
                    <a:pt x="12" y="167"/>
                  </a:lnTo>
                  <a:lnTo>
                    <a:pt x="0" y="139"/>
                  </a:lnTo>
                  <a:lnTo>
                    <a:pt x="5" y="102"/>
                  </a:lnTo>
                  <a:lnTo>
                    <a:pt x="25" y="56"/>
                  </a:lnTo>
                  <a:lnTo>
                    <a:pt x="62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3" name="Freeform 69"/>
            <p:cNvSpPr>
              <a:spLocks/>
            </p:cNvSpPr>
            <p:nvPr/>
          </p:nvSpPr>
          <p:spPr bwMode="auto">
            <a:xfrm>
              <a:off x="3355" y="1703"/>
              <a:ext cx="182" cy="890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0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96"/>
                </a:cxn>
                <a:cxn ang="0">
                  <a:pos x="96" y="492"/>
                </a:cxn>
                <a:cxn ang="0">
                  <a:pos x="0" y="588"/>
                </a:cxn>
                <a:cxn ang="0">
                  <a:pos x="0" y="588"/>
                </a:cxn>
                <a:cxn ang="0">
                  <a:pos x="96" y="684"/>
                </a:cxn>
                <a:cxn ang="0">
                  <a:pos x="96" y="684"/>
                </a:cxn>
                <a:cxn ang="0">
                  <a:pos x="96" y="684"/>
                </a:cxn>
                <a:cxn ang="0">
                  <a:pos x="96" y="1080"/>
                </a:cxn>
                <a:cxn ang="0">
                  <a:pos x="192" y="1176"/>
                </a:cxn>
                <a:cxn ang="0">
                  <a:pos x="192" y="1176"/>
                </a:cxn>
                <a:cxn ang="0">
                  <a:pos x="240" y="1176"/>
                </a:cxn>
              </a:cxnLst>
              <a:rect l="0" t="0" r="r" b="b"/>
              <a:pathLst>
                <a:path w="240" h="1176">
                  <a:moveTo>
                    <a:pt x="240" y="0"/>
                  </a:moveTo>
                  <a:lnTo>
                    <a:pt x="192" y="0"/>
                  </a:lnTo>
                  <a:cubicBezTo>
                    <a:pt x="139" y="0"/>
                    <a:pt x="96" y="43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lnTo>
                    <a:pt x="96" y="96"/>
                  </a:lnTo>
                  <a:lnTo>
                    <a:pt x="96" y="492"/>
                  </a:lnTo>
                  <a:cubicBezTo>
                    <a:pt x="96" y="545"/>
                    <a:pt x="53" y="588"/>
                    <a:pt x="0" y="588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53" y="588"/>
                    <a:pt x="96" y="631"/>
                    <a:pt x="96" y="684"/>
                  </a:cubicBezTo>
                  <a:cubicBezTo>
                    <a:pt x="96" y="684"/>
                    <a:pt x="96" y="684"/>
                    <a:pt x="96" y="684"/>
                  </a:cubicBezTo>
                  <a:lnTo>
                    <a:pt x="96" y="684"/>
                  </a:lnTo>
                  <a:lnTo>
                    <a:pt x="96" y="1080"/>
                  </a:lnTo>
                  <a:cubicBezTo>
                    <a:pt x="96" y="1133"/>
                    <a:pt x="139" y="1176"/>
                    <a:pt x="192" y="1176"/>
                  </a:cubicBezTo>
                  <a:cubicBezTo>
                    <a:pt x="192" y="1176"/>
                    <a:pt x="192" y="1176"/>
                    <a:pt x="192" y="1176"/>
                  </a:cubicBezTo>
                  <a:lnTo>
                    <a:pt x="240" y="1176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4" name="Rectangle 70"/>
            <p:cNvSpPr>
              <a:spLocks noChangeArrowheads="1"/>
            </p:cNvSpPr>
            <p:nvPr/>
          </p:nvSpPr>
          <p:spPr bwMode="auto">
            <a:xfrm rot="16200000">
              <a:off x="3191" y="2410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x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5" name="Rectangle 71"/>
            <p:cNvSpPr>
              <a:spLocks noChangeArrowheads="1"/>
            </p:cNvSpPr>
            <p:nvPr/>
          </p:nvSpPr>
          <p:spPr bwMode="auto">
            <a:xfrm rot="16200000">
              <a:off x="3211" y="2333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6" name="Rectangle 72"/>
            <p:cNvSpPr>
              <a:spLocks noChangeArrowheads="1"/>
            </p:cNvSpPr>
            <p:nvPr/>
          </p:nvSpPr>
          <p:spPr bwMode="auto">
            <a:xfrm rot="16200000">
              <a:off x="3191" y="2265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7" name="Rectangle 73"/>
            <p:cNvSpPr>
              <a:spLocks noChangeArrowheads="1"/>
            </p:cNvSpPr>
            <p:nvPr/>
          </p:nvSpPr>
          <p:spPr bwMode="auto">
            <a:xfrm rot="16200000">
              <a:off x="3186" y="2175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8" name="Rectangle 74"/>
            <p:cNvSpPr>
              <a:spLocks noChangeArrowheads="1"/>
            </p:cNvSpPr>
            <p:nvPr/>
          </p:nvSpPr>
          <p:spPr bwMode="auto">
            <a:xfrm rot="16200000">
              <a:off x="3216" y="2108"/>
              <a:ext cx="4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59" name="Rectangle 75"/>
            <p:cNvSpPr>
              <a:spLocks noChangeArrowheads="1"/>
            </p:cNvSpPr>
            <p:nvPr/>
          </p:nvSpPr>
          <p:spPr bwMode="auto">
            <a:xfrm rot="16200000">
              <a:off x="3186" y="2042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0" name="Rectangle 76"/>
            <p:cNvSpPr>
              <a:spLocks noChangeArrowheads="1"/>
            </p:cNvSpPr>
            <p:nvPr/>
          </p:nvSpPr>
          <p:spPr bwMode="auto">
            <a:xfrm rot="16200000">
              <a:off x="3191" y="1938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1" name="Rectangle 77"/>
            <p:cNvSpPr>
              <a:spLocks noChangeArrowheads="1"/>
            </p:cNvSpPr>
            <p:nvPr/>
          </p:nvSpPr>
          <p:spPr bwMode="auto">
            <a:xfrm rot="16200000">
              <a:off x="3211" y="1873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2" name="Rectangle 78"/>
            <p:cNvSpPr>
              <a:spLocks noChangeArrowheads="1"/>
            </p:cNvSpPr>
            <p:nvPr/>
          </p:nvSpPr>
          <p:spPr bwMode="auto">
            <a:xfrm rot="16200000">
              <a:off x="3211" y="1825"/>
              <a:ext cx="5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3" name="Rectangle 79"/>
            <p:cNvSpPr>
              <a:spLocks noChangeArrowheads="1"/>
            </p:cNvSpPr>
            <p:nvPr/>
          </p:nvSpPr>
          <p:spPr bwMode="auto">
            <a:xfrm rot="16200000">
              <a:off x="3216" y="1781"/>
              <a:ext cx="4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4" name="Rectangle 80"/>
            <p:cNvSpPr>
              <a:spLocks noChangeArrowheads="1"/>
            </p:cNvSpPr>
            <p:nvPr/>
          </p:nvSpPr>
          <p:spPr bwMode="auto">
            <a:xfrm rot="16200000">
              <a:off x="3216" y="1745"/>
              <a:ext cx="4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5" name="Rectangle 81"/>
            <p:cNvSpPr>
              <a:spLocks noChangeArrowheads="1"/>
            </p:cNvSpPr>
            <p:nvPr/>
          </p:nvSpPr>
          <p:spPr bwMode="auto">
            <a:xfrm rot="16200000">
              <a:off x="3186" y="166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6" name="Rectangle 82"/>
            <p:cNvSpPr>
              <a:spLocks noChangeArrowheads="1"/>
            </p:cNvSpPr>
            <p:nvPr/>
          </p:nvSpPr>
          <p:spPr bwMode="auto">
            <a:xfrm rot="16200000">
              <a:off x="3186" y="1570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7" name="Freeform 83"/>
            <p:cNvSpPr>
              <a:spLocks/>
            </p:cNvSpPr>
            <p:nvPr/>
          </p:nvSpPr>
          <p:spPr bwMode="auto">
            <a:xfrm>
              <a:off x="3900" y="2992"/>
              <a:ext cx="840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96" y="144"/>
                </a:cxn>
                <a:cxn ang="0">
                  <a:pos x="96" y="144"/>
                </a:cxn>
                <a:cxn ang="0">
                  <a:pos x="96" y="144"/>
                </a:cxn>
                <a:cxn ang="0">
                  <a:pos x="460" y="144"/>
                </a:cxn>
                <a:cxn ang="0">
                  <a:pos x="556" y="240"/>
                </a:cxn>
                <a:cxn ang="0">
                  <a:pos x="556" y="240"/>
                </a:cxn>
                <a:cxn ang="0">
                  <a:pos x="652" y="144"/>
                </a:cxn>
                <a:cxn ang="0">
                  <a:pos x="652" y="144"/>
                </a:cxn>
                <a:cxn ang="0">
                  <a:pos x="652" y="144"/>
                </a:cxn>
                <a:cxn ang="0">
                  <a:pos x="1015" y="144"/>
                </a:cxn>
                <a:cxn ang="0">
                  <a:pos x="1111" y="48"/>
                </a:cxn>
                <a:cxn ang="0">
                  <a:pos x="1111" y="48"/>
                </a:cxn>
                <a:cxn ang="0">
                  <a:pos x="1111" y="48"/>
                </a:cxn>
                <a:cxn ang="0">
                  <a:pos x="1111" y="0"/>
                </a:cxn>
              </a:cxnLst>
              <a:rect l="0" t="0" r="r" b="b"/>
              <a:pathLst>
                <a:path w="1111" h="240">
                  <a:moveTo>
                    <a:pt x="0" y="0"/>
                  </a:moveTo>
                  <a:lnTo>
                    <a:pt x="0" y="48"/>
                  </a:lnTo>
                  <a:cubicBezTo>
                    <a:pt x="0" y="101"/>
                    <a:pt x="43" y="144"/>
                    <a:pt x="96" y="144"/>
                  </a:cubicBezTo>
                  <a:cubicBezTo>
                    <a:pt x="96" y="144"/>
                    <a:pt x="96" y="144"/>
                    <a:pt x="96" y="144"/>
                  </a:cubicBezTo>
                  <a:lnTo>
                    <a:pt x="96" y="144"/>
                  </a:lnTo>
                  <a:lnTo>
                    <a:pt x="460" y="144"/>
                  </a:lnTo>
                  <a:cubicBezTo>
                    <a:pt x="513" y="144"/>
                    <a:pt x="556" y="187"/>
                    <a:pt x="556" y="240"/>
                  </a:cubicBezTo>
                  <a:cubicBezTo>
                    <a:pt x="556" y="240"/>
                    <a:pt x="556" y="240"/>
                    <a:pt x="556" y="240"/>
                  </a:cubicBezTo>
                  <a:cubicBezTo>
                    <a:pt x="556" y="187"/>
                    <a:pt x="599" y="144"/>
                    <a:pt x="652" y="144"/>
                  </a:cubicBezTo>
                  <a:cubicBezTo>
                    <a:pt x="652" y="144"/>
                    <a:pt x="652" y="144"/>
                    <a:pt x="652" y="144"/>
                  </a:cubicBezTo>
                  <a:lnTo>
                    <a:pt x="652" y="144"/>
                  </a:lnTo>
                  <a:lnTo>
                    <a:pt x="1015" y="144"/>
                  </a:lnTo>
                  <a:cubicBezTo>
                    <a:pt x="1068" y="144"/>
                    <a:pt x="1111" y="101"/>
                    <a:pt x="1111" y="48"/>
                  </a:cubicBezTo>
                  <a:cubicBezTo>
                    <a:pt x="1111" y="48"/>
                    <a:pt x="1111" y="48"/>
                    <a:pt x="1111" y="48"/>
                  </a:cubicBezTo>
                  <a:lnTo>
                    <a:pt x="1111" y="48"/>
                  </a:lnTo>
                  <a:lnTo>
                    <a:pt x="1111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8" name="Rectangle 84"/>
            <p:cNvSpPr>
              <a:spLocks noChangeArrowheads="1"/>
            </p:cNvSpPr>
            <p:nvPr/>
          </p:nvSpPr>
          <p:spPr bwMode="auto">
            <a:xfrm>
              <a:off x="3871" y="3175"/>
              <a:ext cx="96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 select line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69" name="Rectangle 85"/>
            <p:cNvSpPr>
              <a:spLocks noChangeArrowheads="1"/>
            </p:cNvSpPr>
            <p:nvPr/>
          </p:nvSpPr>
          <p:spPr bwMode="auto">
            <a:xfrm>
              <a:off x="5485" y="1589"/>
              <a:ext cx="57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Sense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0" name="Rectangle 86"/>
            <p:cNvSpPr>
              <a:spLocks noChangeArrowheads="1"/>
            </p:cNvSpPr>
            <p:nvPr/>
          </p:nvSpPr>
          <p:spPr bwMode="auto">
            <a:xfrm>
              <a:off x="5594" y="1795"/>
              <a:ext cx="28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line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1" name="Rectangle 87"/>
            <p:cNvSpPr>
              <a:spLocks noChangeArrowheads="1"/>
            </p:cNvSpPr>
            <p:nvPr/>
          </p:nvSpPr>
          <p:spPr bwMode="auto">
            <a:xfrm>
              <a:off x="3077" y="1117"/>
              <a:ext cx="72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Address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2" name="Rectangle 88"/>
            <p:cNvSpPr>
              <a:spLocks noChangeArrowheads="1"/>
            </p:cNvSpPr>
            <p:nvPr/>
          </p:nvSpPr>
          <p:spPr bwMode="auto">
            <a:xfrm>
              <a:off x="3779" y="111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3" name="Rectangle 89"/>
            <p:cNvSpPr>
              <a:spLocks noChangeArrowheads="1"/>
            </p:cNvSpPr>
            <p:nvPr/>
          </p:nvSpPr>
          <p:spPr bwMode="auto">
            <a:xfrm>
              <a:off x="3307" y="1323"/>
              <a:ext cx="24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bit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4" name="Rectangle 90"/>
            <p:cNvSpPr>
              <a:spLocks noChangeArrowheads="1"/>
            </p:cNvSpPr>
            <p:nvPr/>
          </p:nvSpPr>
          <p:spPr bwMode="auto">
            <a:xfrm>
              <a:off x="3537" y="1323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5" name="Line 91"/>
            <p:cNvSpPr>
              <a:spLocks noChangeShapeType="1"/>
            </p:cNvSpPr>
            <p:nvPr/>
          </p:nvSpPr>
          <p:spPr bwMode="auto">
            <a:xfrm>
              <a:off x="3664" y="1430"/>
              <a:ext cx="115" cy="15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6" name="Freeform 92"/>
            <p:cNvSpPr>
              <a:spLocks/>
            </p:cNvSpPr>
            <p:nvPr/>
          </p:nvSpPr>
          <p:spPr bwMode="auto">
            <a:xfrm>
              <a:off x="3729" y="1545"/>
              <a:ext cx="134" cy="15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34" y="158"/>
                </a:cxn>
                <a:cxn ang="0">
                  <a:pos x="0" y="63"/>
                </a:cxn>
                <a:cxn ang="0">
                  <a:pos x="85" y="0"/>
                </a:cxn>
              </a:cxnLst>
              <a:rect l="0" t="0" r="r" b="b"/>
              <a:pathLst>
                <a:path w="134" h="158">
                  <a:moveTo>
                    <a:pt x="85" y="0"/>
                  </a:moveTo>
                  <a:lnTo>
                    <a:pt x="134" y="158"/>
                  </a:lnTo>
                  <a:lnTo>
                    <a:pt x="0" y="6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7" name="Rectangle 93"/>
            <p:cNvSpPr>
              <a:spLocks noChangeArrowheads="1"/>
            </p:cNvSpPr>
            <p:nvPr/>
          </p:nvSpPr>
          <p:spPr bwMode="auto">
            <a:xfrm>
              <a:off x="4929" y="1117"/>
              <a:ext cx="72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Address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8" name="Rectangle 94"/>
            <p:cNvSpPr>
              <a:spLocks noChangeArrowheads="1"/>
            </p:cNvSpPr>
            <p:nvPr/>
          </p:nvSpPr>
          <p:spPr bwMode="auto">
            <a:xfrm>
              <a:off x="5631" y="1117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79" name="Rectangle 95"/>
            <p:cNvSpPr>
              <a:spLocks noChangeArrowheads="1"/>
            </p:cNvSpPr>
            <p:nvPr/>
          </p:nvSpPr>
          <p:spPr bwMode="auto">
            <a:xfrm>
              <a:off x="5171" y="1323"/>
              <a:ext cx="24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bit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0" name="Rectangle 96"/>
            <p:cNvSpPr>
              <a:spLocks noChangeArrowheads="1"/>
            </p:cNvSpPr>
            <p:nvPr/>
          </p:nvSpPr>
          <p:spPr bwMode="auto">
            <a:xfrm>
              <a:off x="5401" y="1323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1" name="Line 97"/>
            <p:cNvSpPr>
              <a:spLocks noChangeShapeType="1"/>
            </p:cNvSpPr>
            <p:nvPr/>
          </p:nvSpPr>
          <p:spPr bwMode="auto">
            <a:xfrm flipH="1">
              <a:off x="4873" y="1358"/>
              <a:ext cx="207" cy="20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2" name="Freeform 98"/>
            <p:cNvSpPr>
              <a:spLocks/>
            </p:cNvSpPr>
            <p:nvPr/>
          </p:nvSpPr>
          <p:spPr bwMode="auto">
            <a:xfrm>
              <a:off x="4771" y="1519"/>
              <a:ext cx="149" cy="148"/>
            </a:xfrm>
            <a:custGeom>
              <a:avLst/>
              <a:gdLst/>
              <a:ahLst/>
              <a:cxnLst>
                <a:cxn ang="0">
                  <a:pos x="149" y="74"/>
                </a:cxn>
                <a:cxn ang="0">
                  <a:pos x="0" y="148"/>
                </a:cxn>
                <a:cxn ang="0">
                  <a:pos x="74" y="0"/>
                </a:cxn>
                <a:cxn ang="0">
                  <a:pos x="149" y="74"/>
                </a:cxn>
              </a:cxnLst>
              <a:rect l="0" t="0" r="r" b="b"/>
              <a:pathLst>
                <a:path w="149" h="148">
                  <a:moveTo>
                    <a:pt x="149" y="74"/>
                  </a:moveTo>
                  <a:lnTo>
                    <a:pt x="0" y="148"/>
                  </a:lnTo>
                  <a:lnTo>
                    <a:pt x="74" y="0"/>
                  </a:lnTo>
                  <a:lnTo>
                    <a:pt x="149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3" name="Rectangle 99"/>
            <p:cNvSpPr>
              <a:spLocks noChangeArrowheads="1"/>
            </p:cNvSpPr>
            <p:nvPr/>
          </p:nvSpPr>
          <p:spPr bwMode="auto">
            <a:xfrm>
              <a:off x="5074" y="2679"/>
              <a:ext cx="72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Address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4" name="Rectangle 100"/>
            <p:cNvSpPr>
              <a:spLocks noChangeArrowheads="1"/>
            </p:cNvSpPr>
            <p:nvPr/>
          </p:nvSpPr>
          <p:spPr bwMode="auto">
            <a:xfrm>
              <a:off x="5776" y="2679"/>
              <a:ext cx="20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15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5" name="Rectangle 101"/>
            <p:cNvSpPr>
              <a:spLocks noChangeArrowheads="1"/>
            </p:cNvSpPr>
            <p:nvPr/>
          </p:nvSpPr>
          <p:spPr bwMode="auto">
            <a:xfrm>
              <a:off x="5352" y="2884"/>
              <a:ext cx="24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bit 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6" name="Rectangle 102"/>
            <p:cNvSpPr>
              <a:spLocks noChangeArrowheads="1"/>
            </p:cNvSpPr>
            <p:nvPr/>
          </p:nvSpPr>
          <p:spPr bwMode="auto">
            <a:xfrm>
              <a:off x="5594" y="2884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7" name="Line 103"/>
            <p:cNvSpPr>
              <a:spLocks noChangeShapeType="1"/>
            </p:cNvSpPr>
            <p:nvPr/>
          </p:nvSpPr>
          <p:spPr bwMode="auto">
            <a:xfrm flipH="1" flipV="1">
              <a:off x="4899" y="2702"/>
              <a:ext cx="243" cy="243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4488" name="Freeform 104"/>
            <p:cNvSpPr>
              <a:spLocks/>
            </p:cNvSpPr>
            <p:nvPr/>
          </p:nvSpPr>
          <p:spPr bwMode="auto">
            <a:xfrm>
              <a:off x="4797" y="2600"/>
              <a:ext cx="148" cy="149"/>
            </a:xfrm>
            <a:custGeom>
              <a:avLst/>
              <a:gdLst/>
              <a:ahLst/>
              <a:cxnLst>
                <a:cxn ang="0">
                  <a:pos x="74" y="149"/>
                </a:cxn>
                <a:cxn ang="0">
                  <a:pos x="0" y="0"/>
                </a:cxn>
                <a:cxn ang="0">
                  <a:pos x="148" y="74"/>
                </a:cxn>
                <a:cxn ang="0">
                  <a:pos x="74" y="149"/>
                </a:cxn>
              </a:cxnLst>
              <a:rect l="0" t="0" r="r" b="b"/>
              <a:pathLst>
                <a:path w="148" h="149">
                  <a:moveTo>
                    <a:pt x="74" y="149"/>
                  </a:moveTo>
                  <a:lnTo>
                    <a:pt x="0" y="0"/>
                  </a:lnTo>
                  <a:lnTo>
                    <a:pt x="148" y="74"/>
                  </a:lnTo>
                  <a:lnTo>
                    <a:pt x="74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Organisasi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(4)</a:t>
            </a:r>
            <a:endParaRPr lang="en-GB" sz="2800">
              <a:solidFill>
                <a:srgbClr val="FF0000"/>
              </a:solidFill>
            </a:endParaRPr>
          </a:p>
        </p:txBody>
      </p:sp>
      <p:graphicFrame>
        <p:nvGraphicFramePr>
          <p:cNvPr id="15053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066109"/>
              </p:ext>
            </p:extLst>
          </p:nvPr>
        </p:nvGraphicFramePr>
        <p:xfrm>
          <a:off x="3294856" y="4077072"/>
          <a:ext cx="3316287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Visio" r:id="rId4" imgW="3315614" imgH="1579474" progId="Visio.Drawing.11">
                  <p:embed/>
                </p:oleObj>
              </mc:Choice>
              <mc:Fallback>
                <p:oleObj name="Visio" r:id="rId4" imgW="3315614" imgH="1579474" progId="Visio.Drawing.11">
                  <p:embed/>
                  <p:pic>
                    <p:nvPicPr>
                      <p:cNvPr id="150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856" y="4077072"/>
                        <a:ext cx="3316287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888" y="1066800"/>
            <a:ext cx="9282112" cy="5638800"/>
          </a:xfrm>
        </p:spPr>
        <p:txBody>
          <a:bodyPr/>
          <a:lstStyle/>
          <a:p>
            <a:r>
              <a:rPr lang="en-GB" sz="2800" i="1"/>
              <a:t>Memory bank</a:t>
            </a:r>
          </a:p>
          <a:p>
            <a:pPr marL="1077913" lvl="1" indent="-503238"/>
            <a:r>
              <a:rPr lang="en-GB" sz="2200"/>
              <a:t>Merupakan memori yang tersusun dari sejumlah </a:t>
            </a:r>
            <a:r>
              <a:rPr lang="en-GB" sz="2200" i="1"/>
              <a:t>memory plane</a:t>
            </a:r>
          </a:p>
          <a:p>
            <a:pPr marL="1077913" lvl="1" indent="-503238"/>
            <a:r>
              <a:rPr lang="en-GB" sz="2200"/>
              <a:t>Sebuah</a:t>
            </a:r>
            <a:r>
              <a:rPr lang="en-GB" sz="2200" i="1"/>
              <a:t> memory bank </a:t>
            </a:r>
            <a:r>
              <a:rPr lang="en-GB" sz="2200"/>
              <a:t>tersusun dari </a:t>
            </a:r>
            <a:r>
              <a:rPr lang="en-GB" sz="2200" u="sng">
                <a:solidFill>
                  <a:srgbClr val="FF0000"/>
                </a:solidFill>
              </a:rPr>
              <a:t>beberapa chip</a:t>
            </a:r>
          </a:p>
          <a:p>
            <a:pPr marL="1077913" lvl="1" indent="-503238"/>
            <a:r>
              <a:rPr lang="en-GB" sz="2200"/>
              <a:t>Pada gambar di bawah ini, </a:t>
            </a:r>
            <a:r>
              <a:rPr lang="en-GB" sz="2200">
                <a:solidFill>
                  <a:srgbClr val="FF0000"/>
                </a:solidFill>
              </a:rPr>
              <a:t>berapakah:</a:t>
            </a:r>
          </a:p>
          <a:p>
            <a:pPr marL="1566863" lvl="2"/>
            <a:r>
              <a:rPr lang="en-GB" sz="2000"/>
              <a:t>Jumlah bit setiap alamat ?</a:t>
            </a:r>
          </a:p>
          <a:p>
            <a:pPr marL="1566863" lvl="2"/>
            <a:r>
              <a:rPr lang="en-GB" sz="2000"/>
              <a:t>Jumlah alamat total jika setiap select line = 8 ?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0" y="26955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Pengaksesan Memori </a:t>
            </a:r>
            <a:r>
              <a:rPr lang="en-GB" sz="280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Bagaimana memori diakses ?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0" y="22526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792163" y="1757363"/>
          <a:ext cx="8193087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Visio" r:id="rId4" imgW="4965497" imgH="2901391" progId="Visio.Drawing.11">
                  <p:embed/>
                </p:oleObj>
              </mc:Choice>
              <mc:Fallback>
                <p:oleObj name="Visio" r:id="rId4" imgW="4965497" imgH="2901391" progId="Visio.Drawing.11">
                  <p:embed/>
                  <p:pic>
                    <p:nvPicPr>
                      <p:cNvPr id="155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57363"/>
                        <a:ext cx="8193087" cy="479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Pen-decode-an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(2)</a:t>
            </a:r>
          </a:p>
        </p:txBody>
      </p:sp>
      <p:graphicFrame>
        <p:nvGraphicFramePr>
          <p:cNvPr id="16589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07595"/>
              </p:ext>
            </p:extLst>
          </p:nvPr>
        </p:nvGraphicFramePr>
        <p:xfrm>
          <a:off x="992560" y="1268760"/>
          <a:ext cx="4895850" cy="505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Visio" r:id="rId4" imgW="4895469" imgH="5057775" progId="Visio.Drawing.11">
                  <p:embed/>
                </p:oleObj>
              </mc:Choice>
              <mc:Fallback>
                <p:oleObj name="Visio" r:id="rId4" imgW="4895469" imgH="5057775" progId="Visio.Drawing.11">
                  <p:embed/>
                  <p:pic>
                    <p:nvPicPr>
                      <p:cNvPr id="1658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560" y="1268760"/>
                        <a:ext cx="4895850" cy="505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38938" y="1066800"/>
            <a:ext cx="3167062" cy="5638800"/>
          </a:xfrm>
        </p:spPr>
        <p:txBody>
          <a:bodyPr/>
          <a:lstStyle/>
          <a:p>
            <a:r>
              <a:rPr lang="en-GB" b="1">
                <a:solidFill>
                  <a:schemeClr val="tx1"/>
                </a:solidFill>
              </a:rPr>
              <a:t>Distribusi lokasi memori sebanyak 128 alamat</a:t>
            </a:r>
            <a:endParaRPr lang="en-GB" sz="2800" i="1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77152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Pen-decode-an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(5)</a:t>
            </a:r>
          </a:p>
        </p:txBody>
      </p:sp>
      <p:graphicFrame>
        <p:nvGraphicFramePr>
          <p:cNvPr id="17613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80962"/>
              </p:ext>
            </p:extLst>
          </p:nvPr>
        </p:nvGraphicFramePr>
        <p:xfrm>
          <a:off x="1808031" y="2557463"/>
          <a:ext cx="6289938" cy="259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0" name="Visio" r:id="rId4" imgW="2628900" imgH="1086002" progId="Visio.Drawing.11">
                  <p:embed/>
                </p:oleObj>
              </mc:Choice>
              <mc:Fallback>
                <p:oleObj name="Visio" r:id="rId4" imgW="2628900" imgH="1086002" progId="Visio.Drawing.11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031" y="2557463"/>
                        <a:ext cx="6289938" cy="2598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5325" y="1066800"/>
            <a:ext cx="9210675" cy="5638800"/>
          </a:xfrm>
        </p:spPr>
        <p:txBody>
          <a:bodyPr/>
          <a:lstStyle/>
          <a:p>
            <a:pPr marL="1392238" lvl="2"/>
            <a:r>
              <a:rPr lang="en-GB" sz="2800"/>
              <a:t>Arti/fungsi setiap bit pada MAR adalah sbb:</a:t>
            </a:r>
            <a:r>
              <a:rPr lang="en-GB">
                <a:sym typeface="Wingdings" pitchFamily="2" charset="2"/>
              </a:rPr>
              <a:t>  </a:t>
            </a:r>
          </a:p>
          <a:p>
            <a:pPr marL="1392238" lvl="2"/>
            <a:endParaRPr lang="en-GB">
              <a:sym typeface="Wingdings" pitchFamily="2" charset="2"/>
            </a:endParaRPr>
          </a:p>
          <a:p>
            <a:pPr marL="1392238" lvl="2"/>
            <a:endParaRPr lang="en-GB">
              <a:sym typeface="Wingdings" pitchFamily="2" charset="2"/>
            </a:endParaRPr>
          </a:p>
          <a:p>
            <a:pPr marL="1392238" lvl="2"/>
            <a:endParaRPr lang="en-GB" sz="2000">
              <a:sym typeface="Wingdings" pitchFamily="2" charset="2"/>
            </a:endParaRPr>
          </a:p>
          <a:p>
            <a:pPr marL="1392238" lvl="2"/>
            <a:endParaRPr lang="en-GB" sz="2000">
              <a:sym typeface="Wingdings" pitchFamily="2" charset="2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0" y="2557463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021053A-0DE0-4FD0-9D63-7A0840FE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access Memory (RAM)</a:t>
            </a:r>
            <a:endParaRPr lang="id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671A22-E196-40EA-9A5D-1CF53FDFA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F7709-D7BC-4566-8F93-C1B1A4EC3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557BC1-06ED-4157-B25A-26C03293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2675"/>
      </p:ext>
    </p:extLst>
  </p:cSld>
  <p:clrMapOvr>
    <a:masterClrMapping/>
  </p:clrMapOvr>
  <p:transition spd="slow"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</a:t>
            </a:r>
            <a:endParaRPr lang="en-GB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Static RAM (SRAM)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transistor-transistor</a:t>
            </a:r>
          </a:p>
          <a:p>
            <a:r>
              <a:rPr lang="en-US" dirty="0" err="1" smtClean="0"/>
              <a:t>Kekurangan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endParaRPr lang="en-US" dirty="0" smtClean="0"/>
          </a:p>
          <a:p>
            <a:pPr lvl="1"/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endParaRPr lang="en-US" dirty="0" smtClean="0"/>
          </a:p>
          <a:p>
            <a:pPr lvl="1"/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di-refresh</a:t>
            </a:r>
          </a:p>
          <a:p>
            <a:pPr lvl="1"/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endParaRPr lang="en-US" dirty="0" smtClean="0"/>
          </a:p>
          <a:p>
            <a:r>
              <a:rPr lang="en-US" dirty="0" err="1" smtClean="0"/>
              <a:t>Pemakaian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Cache Memory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24608" y="1700808"/>
            <a:ext cx="41275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•"/>
              <a:defRPr sz="2800">
                <a:solidFill>
                  <a:srgbClr val="CC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–"/>
              <a:defRPr sz="2400">
                <a:solidFill>
                  <a:srgbClr val="0F059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•"/>
              <a:defRPr sz="2000">
                <a:solidFill>
                  <a:srgbClr val="3A003A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–"/>
              <a:defRPr sz="1800">
                <a:solidFill>
                  <a:srgbClr val="CC0000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Dynamic RAM (DRAM)</a:t>
            </a:r>
          </a:p>
          <a:p>
            <a:pPr lvl="1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transistor-</a:t>
            </a:r>
            <a:r>
              <a:rPr lang="en-US" dirty="0" err="1"/>
              <a:t>kapasitor</a:t>
            </a:r>
            <a:endParaRPr lang="en-US" dirty="0"/>
          </a:p>
          <a:p>
            <a:r>
              <a:rPr lang="en-US" dirty="0" err="1"/>
              <a:t>Kelebihan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pPr lvl="1"/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 lvl="1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murah</a:t>
            </a:r>
            <a:endParaRPr lang="en-US" dirty="0"/>
          </a:p>
          <a:p>
            <a:pPr lvl="1"/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 smtClean="0"/>
              <a:t>Kekurangan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err="1"/>
              <a:t>Perlu</a:t>
            </a:r>
            <a:r>
              <a:rPr lang="en-US" dirty="0"/>
              <a:t> di-refresh</a:t>
            </a:r>
          </a:p>
          <a:p>
            <a:pPr lvl="1"/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lambat</a:t>
            </a:r>
            <a:endParaRPr lang="en-US" dirty="0"/>
          </a:p>
          <a:p>
            <a:r>
              <a:rPr lang="en-US" dirty="0" err="1"/>
              <a:t>Pemakaian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Memory </a:t>
            </a:r>
            <a:r>
              <a:rPr lang="en-US" dirty="0" err="1"/>
              <a:t>utama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562600" cy="838200"/>
          </a:xfrm>
        </p:spPr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Advanced DRAM </a:t>
            </a:r>
            <a:endParaRPr lang="en-GB" sz="1800" i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848F9-9528-4FE0-8D93-AC2BE259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864" y="1066800"/>
            <a:ext cx="5846936" cy="5486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Synchronized DRAM (SDRAM)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Menggunakan</a:t>
            </a:r>
            <a:r>
              <a:rPr lang="en-US" dirty="0"/>
              <a:t> Clock (salah </a:t>
            </a:r>
            <a:r>
              <a:rPr lang="en-US" dirty="0" err="1"/>
              <a:t>satu</a:t>
            </a:r>
            <a:r>
              <a:rPr lang="en-US" dirty="0"/>
              <a:t> edge)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tunggu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Double Data Rate (DDR) SDRAM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edge clock </a:t>
            </a:r>
            <a:r>
              <a:rPr lang="en-US" dirty="0" smtClean="0"/>
              <a:t>(rising edge </a:t>
            </a:r>
            <a:r>
              <a:rPr lang="en-US" dirty="0" err="1" smtClean="0"/>
              <a:t>dan</a:t>
            </a:r>
            <a:r>
              <a:rPr lang="en-US" dirty="0" smtClean="0"/>
              <a:t> falling edge)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/>
              <a:t>data transfer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DDR 2 dan DDR 3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dan buffer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Small Outline-Dual Inline Memory Module (SO-DIMM)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Dual Inline Memory Module (DIMM) punya pin </a:t>
            </a:r>
            <a:r>
              <a:rPr lang="en-US" dirty="0" err="1"/>
              <a:t>berbeda</a:t>
            </a:r>
            <a:r>
              <a:rPr lang="en-US" dirty="0"/>
              <a:t> di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bus </a:t>
            </a:r>
            <a:r>
              <a:rPr lang="en-US" dirty="0"/>
              <a:t>dan </a:t>
            </a:r>
            <a:r>
              <a:rPr lang="en-US" dirty="0" err="1"/>
              <a:t>kecepatan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SO-DIMM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DIMM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di Laptop</a:t>
            </a:r>
          </a:p>
          <a:p>
            <a:pPr lvl="1">
              <a:lnSpc>
                <a:spcPct val="120000"/>
              </a:lnSpc>
            </a:pPr>
            <a:endParaRPr lang="id-ID" dirty="0"/>
          </a:p>
        </p:txBody>
      </p:sp>
      <p:pic>
        <p:nvPicPr>
          <p:cNvPr id="84996" name="Picture 4" descr="File:Laptop SODIMM DDR Memory Comparison V2.svg">
            <a:extLst>
              <a:ext uri="{FF2B5EF4-FFF2-40B4-BE49-F238E27FC236}">
                <a16:creationId xmlns:a16="http://schemas.microsoft.com/office/drawing/2014/main" xmlns="" id="{CC773CC5-2272-4C1D-AAAB-8828E463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232"/>
            <a:ext cx="403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64222A-1506-4789-9C12-06B6F304941B}"/>
              </a:ext>
            </a:extLst>
          </p:cNvPr>
          <p:cNvSpPr/>
          <p:nvPr/>
        </p:nvSpPr>
        <p:spPr>
          <a:xfrm>
            <a:off x="56456" y="6564632"/>
            <a:ext cx="4953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100" dirty="0">
                <a:solidFill>
                  <a:schemeClr val="bg1"/>
                </a:solidFill>
              </a:rPr>
              <a:t>http://abhaycopi.blogspot.com/2014/04/advanced-dram-organization.html</a:t>
            </a:r>
          </a:p>
        </p:txBody>
      </p:sp>
    </p:spTree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Karakteristik Memori </a:t>
            </a:r>
            <a:r>
              <a:rPr lang="en-GB" sz="280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(1) </a:t>
            </a:r>
            <a:r>
              <a:rPr lang="en-GB" sz="2800" u="sng"/>
              <a:t>Lokasi</a:t>
            </a:r>
            <a:r>
              <a:rPr lang="en-GB" sz="2800"/>
              <a:t>:</a:t>
            </a:r>
            <a:endParaRPr lang="en-GB" sz="2000"/>
          </a:p>
          <a:p>
            <a:pPr marL="1108075" lvl="1" indent="-533400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Internal</a:t>
            </a:r>
            <a:r>
              <a:rPr lang="en-GB" sz="2400"/>
              <a:t>: dapat diakses oleh prosesor tanpa melalui I/O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Register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Cache memory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Main memory (RAM)</a:t>
            </a:r>
          </a:p>
          <a:p>
            <a:pPr marL="1108075" lvl="1" indent="-533400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External</a:t>
            </a:r>
            <a:r>
              <a:rPr lang="en-GB" sz="2400"/>
              <a:t>: untuk mengaksesnya harus melalui I/O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Harddisk, Diskette, Magnetic Tape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Flashdisk</a:t>
            </a:r>
          </a:p>
          <a:p>
            <a:pPr marL="1600200" lvl="2" indent="-457200">
              <a:lnSpc>
                <a:spcPct val="80000"/>
              </a:lnSpc>
            </a:pPr>
            <a:r>
              <a:rPr lang="en-GB" sz="2000"/>
              <a:t>CDROM, dll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(2) </a:t>
            </a:r>
            <a:r>
              <a:rPr lang="en-GB" sz="2800" u="sng"/>
              <a:t>Kapasitas</a:t>
            </a:r>
            <a:r>
              <a:rPr lang="en-GB" sz="2800"/>
              <a:t>:</a:t>
            </a:r>
            <a:endParaRPr lang="en-GB" sz="2000"/>
          </a:p>
          <a:p>
            <a:pPr marL="1108075" lvl="1" indent="-533400">
              <a:lnSpc>
                <a:spcPct val="80000"/>
              </a:lnSpc>
            </a:pPr>
            <a:r>
              <a:rPr lang="en-GB" sz="2400" b="1" i="1"/>
              <a:t>Adalah kemampuan menampung data dalam satuan tertentu (byte atau word)</a:t>
            </a:r>
          </a:p>
          <a:p>
            <a:pPr marL="1108075" lvl="1" indent="-533400">
              <a:lnSpc>
                <a:spcPct val="80000"/>
              </a:lnSpc>
            </a:pPr>
            <a:r>
              <a:rPr lang="en-GB" sz="2400"/>
              <a:t>Satu byte = 8 bit</a:t>
            </a:r>
          </a:p>
          <a:p>
            <a:pPr marL="1108075" lvl="1" indent="-533400">
              <a:lnSpc>
                <a:spcPct val="80000"/>
              </a:lnSpc>
            </a:pPr>
            <a:r>
              <a:rPr lang="en-GB" sz="2400"/>
              <a:t>Satu word = 8, 16, atau 32 bit (tergantung pada pembuat prosesor, Intel: satu word = 16 bit, IBM 370: 32 bit), </a:t>
            </a:r>
            <a:r>
              <a:rPr lang="en-GB" sz="2400">
                <a:solidFill>
                  <a:srgbClr val="FF0000"/>
                </a:solidFill>
              </a:rPr>
              <a:t>MIPS ???</a:t>
            </a:r>
            <a:endParaRPr lang="en-GB" sz="24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2CB1F-699C-4F44-90FB-045AE76C3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256 MB DDR2 SO-DIMM</a:t>
            </a: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AF6B9-BED5-4F9D-AA07-8FA70F79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9A12A-82EC-4D3B-9754-87855DBE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32B4A6-A9F5-4886-A03E-1D0AB2926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124744"/>
            <a:ext cx="6950880" cy="530724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9C0B935-C07C-4C23-AF91-1DD72998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096" y="1556792"/>
            <a:ext cx="3758704" cy="3096344"/>
          </a:xfrm>
        </p:spPr>
        <p:txBody>
          <a:bodyPr>
            <a:normAutofit/>
          </a:bodyPr>
          <a:lstStyle/>
          <a:p>
            <a:r>
              <a:rPr lang="en-US" sz="2400" dirty="0"/>
              <a:t>Address:</a:t>
            </a:r>
          </a:p>
          <a:p>
            <a:pPr lvl="1"/>
            <a:r>
              <a:rPr lang="en-US" sz="2000" dirty="0"/>
              <a:t>Row = 13 bit</a:t>
            </a:r>
          </a:p>
          <a:p>
            <a:pPr lvl="1"/>
            <a:r>
              <a:rPr lang="en-US" sz="2000" dirty="0"/>
              <a:t>Column = 10 bit</a:t>
            </a:r>
          </a:p>
          <a:p>
            <a:pPr lvl="1"/>
            <a:r>
              <a:rPr lang="en-US" sz="2000" dirty="0"/>
              <a:t>Bank = 2 bit</a:t>
            </a:r>
          </a:p>
          <a:p>
            <a:r>
              <a:rPr lang="en-US" sz="2400" dirty="0"/>
              <a:t>Data:</a:t>
            </a:r>
          </a:p>
          <a:p>
            <a:pPr lvl="1"/>
            <a:r>
              <a:rPr lang="en-US" sz="2000" dirty="0"/>
              <a:t>DQ pin = 64 bit</a:t>
            </a:r>
          </a:p>
          <a:p>
            <a:r>
              <a:rPr lang="en-US" sz="2400" dirty="0" err="1"/>
              <a:t>Kapasitas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13+10+2</a:t>
            </a:r>
            <a:r>
              <a:rPr lang="en-US" sz="2000" dirty="0"/>
              <a:t> x 64 = 256 MB</a:t>
            </a:r>
          </a:p>
          <a:p>
            <a:pPr lvl="1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963618838"/>
      </p:ext>
    </p:extLst>
  </p:cSld>
  <p:clrMapOvr>
    <a:masterClrMapping/>
  </p:clrMapOvr>
  <p:transition spd="slow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B9EBC-F4CA-41D2-88C8-B8DF45CE7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 only Memory (ROM)</a:t>
            </a:r>
            <a:br>
              <a:rPr lang="en-US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d-ID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/>
          <a:lstStyle/>
          <a:p>
            <a:pPr>
              <a:lnSpc>
                <a:spcPct val="210000"/>
              </a:lnSpc>
            </a:pPr>
            <a:endParaRPr lang="en-US" sz="44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066800"/>
            <a:ext cx="9410700" cy="563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>
                <a:solidFill>
                  <a:srgbClr val="FF0066"/>
                </a:solidFill>
              </a:rPr>
              <a:t>        </a:t>
            </a:r>
            <a:endParaRPr lang="en-GB">
              <a:solidFill>
                <a:srgbClr val="FF0066"/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“Read”</a:t>
            </a:r>
            <a:r>
              <a:rPr lang="en-US" i="1"/>
              <a:t> Only Memory (ROM)</a:t>
            </a:r>
            <a:r>
              <a:rPr lang="en-US"/>
              <a:t> </a:t>
            </a:r>
            <a:endParaRPr lang="en-GB" sz="2400"/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495300" y="1219200"/>
            <a:ext cx="9410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4175" indent="-384175" eaLnBrk="1" hangingPunct="1">
              <a:lnSpc>
                <a:spcPct val="10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4400" i="1">
                <a:latin typeface="Calibri" pitchFamily="34" charset="0"/>
              </a:rPr>
              <a:t>ROM (Read Only Memory)</a:t>
            </a:r>
          </a:p>
          <a:p>
            <a:pPr marL="384175" indent="-384175" eaLnBrk="1" hangingPunct="1">
              <a:lnSpc>
                <a:spcPct val="10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GB" sz="4400" i="1">
                <a:latin typeface="Calibri" pitchFamily="34" charset="0"/>
              </a:rPr>
              <a:t>    </a:t>
            </a:r>
            <a:r>
              <a:rPr lang="en-GB" sz="4400" i="1">
                <a:latin typeface="Calibri" pitchFamily="34" charset="0"/>
                <a:sym typeface="Wingdings" pitchFamily="2" charset="2"/>
              </a:rPr>
              <a:t> </a:t>
            </a:r>
            <a:r>
              <a:rPr lang="en-GB" sz="4400" i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P</a:t>
            </a:r>
            <a:r>
              <a:rPr lang="en-GB" sz="4400" i="1">
                <a:latin typeface="Calibri" pitchFamily="34" charset="0"/>
                <a:sym typeface="Wingdings" pitchFamily="2" charset="2"/>
              </a:rPr>
              <a:t>ROM (</a:t>
            </a:r>
            <a:r>
              <a:rPr lang="en-US" sz="4000" i="1">
                <a:latin typeface="Calibri" pitchFamily="34" charset="0"/>
              </a:rPr>
              <a:t>Programmable ROM) </a:t>
            </a:r>
          </a:p>
          <a:p>
            <a:pPr marL="384175" indent="-384175" eaLnBrk="1" hangingPunct="1">
              <a:lnSpc>
                <a:spcPct val="10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sz="4000" i="1">
                <a:latin typeface="Calibri" pitchFamily="34" charset="0"/>
              </a:rPr>
              <a:t>          </a:t>
            </a:r>
            <a:r>
              <a:rPr lang="en-US" sz="4000" i="1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4000" i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EP</a:t>
            </a:r>
            <a:r>
              <a:rPr lang="en-US" sz="4000" i="1">
                <a:latin typeface="Calibri" pitchFamily="34" charset="0"/>
                <a:sym typeface="Wingdings" pitchFamily="2" charset="2"/>
              </a:rPr>
              <a:t>ROM (</a:t>
            </a:r>
            <a:r>
              <a:rPr lang="en-US" sz="4000" i="1">
                <a:latin typeface="Calibri" pitchFamily="34" charset="0"/>
              </a:rPr>
              <a:t>Erasable PROM) </a:t>
            </a:r>
          </a:p>
          <a:p>
            <a:pPr marL="384175" indent="-384175" eaLnBrk="1" hangingPunct="1">
              <a:lnSpc>
                <a:spcPct val="10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sz="4000" i="1">
                <a:latin typeface="Calibri" pitchFamily="34" charset="0"/>
              </a:rPr>
              <a:t>               </a:t>
            </a:r>
            <a:r>
              <a:rPr lang="en-US" sz="4000" i="1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4000" i="1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EEP</a:t>
            </a:r>
            <a:r>
              <a:rPr lang="en-US" sz="4000" i="1">
                <a:latin typeface="Calibri" pitchFamily="34" charset="0"/>
                <a:sym typeface="Wingdings" pitchFamily="2" charset="2"/>
              </a:rPr>
              <a:t>ROM (</a:t>
            </a:r>
            <a:r>
              <a:rPr lang="en-US" sz="4000" i="1">
                <a:latin typeface="Calibri" pitchFamily="34" charset="0"/>
              </a:rPr>
              <a:t>Electrically EPROM) </a:t>
            </a:r>
          </a:p>
          <a:p>
            <a:pPr marL="384175" indent="-384175" eaLnBrk="1" hangingPunct="1">
              <a:lnSpc>
                <a:spcPct val="100000"/>
              </a:lnSpc>
              <a:buClr>
                <a:srgbClr val="FF0000"/>
              </a:buClr>
              <a:buSzTx/>
              <a:buFont typeface="Wingdings" pitchFamily="2" charset="2"/>
              <a:buNone/>
            </a:pPr>
            <a:r>
              <a:rPr lang="en-US" sz="4000" i="1">
                <a:latin typeface="Calibri" pitchFamily="34" charset="0"/>
              </a:rPr>
              <a:t>                    </a:t>
            </a:r>
            <a:r>
              <a:rPr lang="en-US" sz="4000" i="1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4000" i="1">
                <a:latin typeface="Calibri" pitchFamily="34" charset="0"/>
              </a:rPr>
              <a:t>Flash Memory </a:t>
            </a:r>
            <a:endParaRPr lang="en-GB" sz="4000" i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Jenis </a:t>
            </a:r>
            <a:r>
              <a:rPr lang="en-GB"/>
              <a:t>Memori </a:t>
            </a:r>
            <a:r>
              <a:rPr lang="en-US"/>
              <a:t>Semikonduktor </a:t>
            </a:r>
            <a:endParaRPr lang="en-GB" sz="2400"/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3"/>
          <a:srcRect l="7599" t="18279" r="6648" b="38136"/>
          <a:stretch>
            <a:fillRect/>
          </a:stretch>
        </p:blipFill>
        <p:spPr bwMode="auto">
          <a:xfrm>
            <a:off x="152400" y="1171598"/>
            <a:ext cx="96774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/>
              <a:t>Penanganan Kesalahan Dengan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Paritas</a:t>
            </a:r>
            <a:r>
              <a:rPr lang="en-US"/>
              <a:t> </a:t>
            </a:r>
            <a:r>
              <a:rPr lang="en-US" sz="2400"/>
              <a:t>(1)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750" y="1196752"/>
            <a:ext cx="916305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v-SE" sz="2400"/>
              <a:t>Mendeteksi kesalahan data pada </a:t>
            </a:r>
            <a:r>
              <a:rPr lang="sv-SE" sz="2400">
                <a:solidFill>
                  <a:srgbClr val="FF0000"/>
                </a:solidFill>
              </a:rPr>
              <a:t>level bit</a:t>
            </a:r>
            <a:r>
              <a:rPr lang="sv-SE" sz="2400"/>
              <a:t>  </a:t>
            </a:r>
          </a:p>
          <a:p>
            <a:pPr>
              <a:lnSpc>
                <a:spcPct val="90000"/>
              </a:lnSpc>
            </a:pPr>
            <a:r>
              <a:rPr lang="sv-SE" sz="2400">
                <a:solidFill>
                  <a:srgbClr val="FF0000"/>
                </a:solidFill>
              </a:rPr>
              <a:t>Bit paritas</a:t>
            </a:r>
            <a:r>
              <a:rPr lang="sv-SE" sz="2400"/>
              <a:t>:</a:t>
            </a:r>
          </a:p>
          <a:p>
            <a:pPr lvl="1">
              <a:lnSpc>
                <a:spcPct val="90000"/>
              </a:lnSpc>
            </a:pPr>
            <a:r>
              <a:rPr lang="sv-SE" sz="2400"/>
              <a:t>bit ekstra yang ditambahkan pada suatu unit data terkecil</a:t>
            </a:r>
          </a:p>
          <a:p>
            <a:pPr lvl="1">
              <a:lnSpc>
                <a:spcPct val="90000"/>
              </a:lnSpc>
            </a:pPr>
            <a:r>
              <a:rPr lang="sv-SE" sz="2400"/>
              <a:t>digunakan dalam proses pengecekan kebenaran data ketika data akan disimpan atau dikirim</a:t>
            </a:r>
          </a:p>
          <a:p>
            <a:pPr lvl="1">
              <a:lnSpc>
                <a:spcPct val="90000"/>
              </a:lnSpc>
            </a:pPr>
            <a:r>
              <a:rPr lang="sv-SE" sz="2400"/>
              <a:t>dihasilkan oleh fungsi generator paritas </a:t>
            </a:r>
          </a:p>
          <a:p>
            <a:pPr>
              <a:lnSpc>
                <a:spcPct val="90000"/>
              </a:lnSpc>
            </a:pPr>
            <a:r>
              <a:rPr lang="sv-SE" sz="2400">
                <a:solidFill>
                  <a:srgbClr val="FF0000"/>
                </a:solidFill>
              </a:rPr>
              <a:t>Jenis paritas</a:t>
            </a:r>
            <a:r>
              <a:rPr lang="sv-SE" sz="240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Paritas genap </a:t>
            </a:r>
            <a:r>
              <a:rPr lang="en-US" sz="2400" i="1"/>
              <a:t>(even)</a:t>
            </a:r>
            <a:r>
              <a:rPr lang="en-US" sz="2400"/>
              <a:t>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Menambahkan sebuah bit sehingga total bit ‘1’ suatu word berjumlah </a:t>
            </a:r>
            <a:r>
              <a:rPr lang="en-US" sz="2000">
                <a:solidFill>
                  <a:srgbClr val="0033CC"/>
                </a:solidFill>
              </a:rPr>
              <a:t>genap</a:t>
            </a:r>
            <a:endParaRPr lang="id-ID" sz="200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/>
              <a:t>Paritas ganjil </a:t>
            </a:r>
            <a:r>
              <a:rPr lang="en-US" sz="2400" i="1"/>
              <a:t>(odd)</a:t>
            </a:r>
            <a:r>
              <a:rPr lang="en-US" sz="2400"/>
              <a:t>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Menambahkan sebuah bit sehingga total bit ‘1’ suatu word berjumlah </a:t>
            </a:r>
            <a:r>
              <a:rPr lang="en-US" sz="2000">
                <a:solidFill>
                  <a:srgbClr val="0033CC"/>
                </a:solidFill>
              </a:rPr>
              <a:t>ganjil</a:t>
            </a:r>
            <a:endParaRPr lang="id-ID" sz="200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</a:pPr>
            <a:r>
              <a:rPr lang="sv-SE" sz="2400"/>
              <a:t>Dapat mendeteksi </a:t>
            </a:r>
            <a:r>
              <a:rPr lang="sv-SE" sz="2400">
                <a:solidFill>
                  <a:srgbClr val="FF0000"/>
                </a:solidFill>
              </a:rPr>
              <a:t>kesalahan bit berjumlah ganjil</a:t>
            </a:r>
            <a:r>
              <a:rPr lang="id-ID" sz="2400"/>
              <a:t>, lokasi </a:t>
            </a:r>
            <a:r>
              <a:rPr lang="en-US" sz="2400"/>
              <a:t>bit </a:t>
            </a:r>
            <a:r>
              <a:rPr lang="id-ID" sz="2400"/>
              <a:t>tidak </a:t>
            </a:r>
            <a:r>
              <a:rPr lang="en-US" sz="2400"/>
              <a:t>bisa </a:t>
            </a:r>
            <a:r>
              <a:rPr lang="id-ID" sz="2400"/>
              <a:t>diketahui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701" name="Object 4"/>
          <p:cNvGraphicFramePr>
            <a:graphicFrameLocks noChangeAspect="1"/>
          </p:cNvGraphicFramePr>
          <p:nvPr/>
        </p:nvGraphicFramePr>
        <p:xfrm>
          <a:off x="412750" y="1447800"/>
          <a:ext cx="90805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Visio" r:id="rId3" imgW="6091200" imgH="2345760" progId="Visio.Drawing.11">
                  <p:embed/>
                </p:oleObj>
              </mc:Choice>
              <mc:Fallback>
                <p:oleObj name="Visio" r:id="rId3" imgW="6091200" imgH="2345760" progId="Visio.Drawing.11">
                  <p:embed/>
                  <p:pic>
                    <p:nvPicPr>
                      <p:cNvPr id="9257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447800"/>
                        <a:ext cx="90805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Penanganan Kesalahan Dengan</a:t>
            </a:r>
            <a:r>
              <a:rPr lang="en-US" sz="3200"/>
              <a:t> </a:t>
            </a:r>
            <a:r>
              <a:rPr lang="en-US" sz="3200">
                <a:solidFill>
                  <a:srgbClr val="FF0000"/>
                </a:solidFill>
              </a:rPr>
              <a:t>Paritas</a:t>
            </a:r>
            <a:r>
              <a:rPr lang="en-US" sz="3200"/>
              <a:t> </a:t>
            </a:r>
            <a:r>
              <a:rPr lang="en-US" sz="2000"/>
              <a:t>(2)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447800"/>
            <a:ext cx="89154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d-ID" sz="2400"/>
              <a:t>Contoh</a:t>
            </a:r>
            <a:r>
              <a:rPr lang="en-US" sz="240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d-ID" sz="2000"/>
              <a:t>Data</a:t>
            </a:r>
            <a:r>
              <a:rPr lang="en-US" sz="2000"/>
              <a:t> =</a:t>
            </a:r>
            <a:r>
              <a:rPr lang="id-ID" sz="2000"/>
              <a:t> </a:t>
            </a:r>
            <a:r>
              <a:rPr lang="id-ID" sz="2000" b="1"/>
              <a:t>1001001</a:t>
            </a:r>
            <a:r>
              <a:rPr lang="en-US" sz="2000" b="1"/>
              <a:t>,</a:t>
            </a:r>
            <a:r>
              <a:rPr lang="en-US" sz="2000"/>
              <a:t> jenis paritas = </a:t>
            </a:r>
            <a:r>
              <a:rPr lang="id-ID" sz="2000"/>
              <a:t> paritas genap</a:t>
            </a:r>
            <a:endParaRPr lang="id-ID" sz="2000">
              <a:sym typeface="Wingdings 2" pitchFamily="18" charset="2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Jika</a:t>
            </a:r>
            <a:r>
              <a:rPr lang="id-ID" sz="2000"/>
              <a:t> bit </a:t>
            </a:r>
            <a:r>
              <a:rPr lang="en-US" sz="2000"/>
              <a:t>yang dibaca </a:t>
            </a:r>
            <a:r>
              <a:rPr lang="id-ID" sz="2000" b="1"/>
              <a:t>1001001</a:t>
            </a:r>
            <a:r>
              <a:rPr lang="id-ID" sz="2000" b="1">
                <a:solidFill>
                  <a:srgbClr val="FF0000"/>
                </a:solidFill>
              </a:rPr>
              <a:t>1</a:t>
            </a:r>
            <a:r>
              <a:rPr lang="id-ID" sz="2000"/>
              <a:t> </a:t>
            </a:r>
            <a:r>
              <a:rPr lang="id-ID" sz="2000">
                <a:sym typeface="Wingdings" pitchFamily="2" charset="2"/>
              </a:rPr>
              <a:t></a:t>
            </a:r>
            <a:r>
              <a:rPr lang="id-ID" sz="2000"/>
              <a:t> 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Jika</a:t>
            </a:r>
            <a:r>
              <a:rPr lang="id-ID" sz="2000"/>
              <a:t> bit </a:t>
            </a:r>
            <a:r>
              <a:rPr lang="en-US" sz="2000"/>
              <a:t>yang dibaca </a:t>
            </a:r>
            <a:r>
              <a:rPr lang="id-ID" sz="2000" b="1"/>
              <a:t>10</a:t>
            </a:r>
            <a:r>
              <a:rPr lang="id-ID" sz="2000" b="1">
                <a:solidFill>
                  <a:schemeClr val="tx1"/>
                </a:solidFill>
              </a:rPr>
              <a:t>1</a:t>
            </a:r>
            <a:r>
              <a:rPr lang="id-ID" sz="2000" b="1"/>
              <a:t>1001</a:t>
            </a:r>
            <a:r>
              <a:rPr lang="id-ID" sz="2000" b="1">
                <a:solidFill>
                  <a:srgbClr val="FF0000"/>
                </a:solidFill>
              </a:rPr>
              <a:t>1</a:t>
            </a:r>
            <a:r>
              <a:rPr lang="id-ID" sz="2000"/>
              <a:t> </a:t>
            </a:r>
            <a:r>
              <a:rPr lang="id-ID" sz="2000">
                <a:sym typeface="Wingdings" pitchFamily="2" charset="2"/>
              </a:rPr>
              <a:t></a:t>
            </a:r>
            <a:endParaRPr lang="id-ID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Jika</a:t>
            </a:r>
            <a:r>
              <a:rPr lang="id-ID" sz="2000"/>
              <a:t> bit </a:t>
            </a:r>
            <a:r>
              <a:rPr lang="en-US" sz="2000"/>
              <a:t>yang dibaca </a:t>
            </a:r>
            <a:r>
              <a:rPr lang="id-ID" sz="2000" b="1"/>
              <a:t>10</a:t>
            </a:r>
            <a:r>
              <a:rPr lang="id-ID" sz="2000" b="1">
                <a:solidFill>
                  <a:schemeClr val="tx1"/>
                </a:solidFill>
              </a:rPr>
              <a:t>1</a:t>
            </a:r>
            <a:r>
              <a:rPr lang="id-ID" sz="2000" b="1"/>
              <a:t>1001</a:t>
            </a:r>
            <a:r>
              <a:rPr lang="id-ID" sz="2000" b="1">
                <a:solidFill>
                  <a:schemeClr val="tx1"/>
                </a:solidFill>
              </a:rPr>
              <a:t>0</a:t>
            </a:r>
            <a:r>
              <a:rPr lang="id-ID" sz="2000" b="1"/>
              <a:t> </a:t>
            </a:r>
            <a:r>
              <a:rPr lang="id-ID" sz="2000">
                <a:sym typeface="Wingdings" pitchFamily="2" charset="2"/>
              </a:rPr>
              <a:t></a:t>
            </a:r>
            <a:endParaRPr lang="en-US" sz="2000"/>
          </a:p>
        </p:txBody>
      </p:sp>
      <p:sp>
        <p:nvSpPr>
          <p:cNvPr id="925705" name="Text Box 9"/>
          <p:cNvSpPr txBox="1">
            <a:spLocks noChangeArrowheads="1"/>
          </p:cNvSpPr>
          <p:nvPr/>
        </p:nvSpPr>
        <p:spPr bwMode="auto">
          <a:xfrm>
            <a:off x="4870450" y="5486400"/>
            <a:ext cx="305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dianggap </a:t>
            </a: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valid</a:t>
            </a:r>
          </a:p>
        </p:txBody>
      </p:sp>
      <p:sp>
        <p:nvSpPr>
          <p:cNvPr id="925706" name="Text Box 10"/>
          <p:cNvSpPr txBox="1">
            <a:spLocks noChangeArrowheads="1"/>
          </p:cNvSpPr>
          <p:nvPr/>
        </p:nvSpPr>
        <p:spPr bwMode="auto">
          <a:xfrm>
            <a:off x="4870450" y="5791200"/>
            <a:ext cx="379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dianggap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tidak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valid</a:t>
            </a:r>
          </a:p>
        </p:txBody>
      </p:sp>
      <p:sp>
        <p:nvSpPr>
          <p:cNvPr id="925707" name="Text Box 11"/>
          <p:cNvSpPr txBox="1">
            <a:spLocks noChangeArrowheads="1"/>
          </p:cNvSpPr>
          <p:nvPr/>
        </p:nvSpPr>
        <p:spPr bwMode="auto">
          <a:xfrm>
            <a:off x="4870450" y="6096000"/>
            <a:ext cx="3054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data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dianggap </a:t>
            </a:r>
            <a:r>
              <a:rPr kumimoji="0" lang="id-ID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valid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!!</a:t>
            </a:r>
            <a:endParaRPr kumimoji="0" lang="id-ID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7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67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5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05" grpId="0"/>
      <p:bldP spid="925706" grpId="0"/>
      <p:bldP spid="92570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052736"/>
            <a:ext cx="9080500" cy="54242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</a:t>
            </a:r>
            <a:r>
              <a:rPr lang="id-ID" sz="2400"/>
              <a:t>iasa digunakan dalam konteks </a:t>
            </a:r>
            <a:r>
              <a:rPr lang="id-ID" sz="2400" i="1"/>
              <a:t>Error Control</a:t>
            </a:r>
            <a:r>
              <a:rPr lang="id-ID" sz="2400"/>
              <a:t> (deteksi maupun koreksi)</a:t>
            </a:r>
          </a:p>
          <a:p>
            <a:pPr>
              <a:lnSpc>
                <a:spcPct val="80000"/>
              </a:lnSpc>
            </a:pPr>
            <a:r>
              <a:rPr lang="en-US" sz="2400" i="1">
                <a:solidFill>
                  <a:srgbClr val="FF0000"/>
                </a:solidFill>
              </a:rPr>
              <a:t>C</a:t>
            </a:r>
            <a:r>
              <a:rPr lang="id-ID" sz="2400" i="1">
                <a:solidFill>
                  <a:srgbClr val="FF0000"/>
                </a:solidFill>
              </a:rPr>
              <a:t>odeword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 = b</a:t>
            </a:r>
            <a:r>
              <a:rPr lang="id-ID" sz="2400"/>
              <a:t>it-bit </a:t>
            </a:r>
            <a:r>
              <a:rPr lang="en-US" sz="2400"/>
              <a:t>data</a:t>
            </a:r>
            <a:r>
              <a:rPr lang="id-ID" sz="2400"/>
              <a:t> + bit </a:t>
            </a:r>
            <a:r>
              <a:rPr lang="en-US" sz="2400"/>
              <a:t>paritas/kontrol</a:t>
            </a:r>
            <a:endParaRPr lang="id-ID" sz="2400" i="1"/>
          </a:p>
          <a:p>
            <a:pPr>
              <a:lnSpc>
                <a:spcPct val="80000"/>
              </a:lnSpc>
            </a:pPr>
            <a:r>
              <a:rPr lang="id-ID" sz="2400" i="1">
                <a:solidFill>
                  <a:srgbClr val="FF0000"/>
                </a:solidFill>
              </a:rPr>
              <a:t>Hamming</a:t>
            </a:r>
            <a:r>
              <a:rPr lang="id-ID" sz="2400">
                <a:solidFill>
                  <a:srgbClr val="FF0000"/>
                </a:solidFill>
              </a:rPr>
              <a:t> </a:t>
            </a:r>
            <a:r>
              <a:rPr lang="id-ID" sz="2400" i="1">
                <a:solidFill>
                  <a:srgbClr val="FF0000"/>
                </a:solidFill>
              </a:rPr>
              <a:t>distance</a:t>
            </a:r>
            <a:r>
              <a:rPr lang="id-ID" sz="2400"/>
              <a:t>: jumlah perbedaan bit dari dua</a:t>
            </a:r>
            <a:r>
              <a:rPr lang="en-US" sz="2400"/>
              <a:t> buah</a:t>
            </a:r>
            <a:r>
              <a:rPr lang="id-ID" sz="2400"/>
              <a:t> </a:t>
            </a:r>
            <a:r>
              <a:rPr lang="id-ID" sz="2400" i="1"/>
              <a:t>codeword</a:t>
            </a:r>
            <a:r>
              <a:rPr lang="id-ID" sz="2400"/>
              <a:t> </a:t>
            </a:r>
            <a:endParaRPr lang="en-US" sz="2400"/>
          </a:p>
          <a:p>
            <a:pPr lvl="1">
              <a:lnSpc>
                <a:spcPct val="80000"/>
              </a:lnSpc>
            </a:pPr>
            <a:r>
              <a:rPr lang="id-ID" sz="2000" i="1"/>
              <a:t>Hamming distance</a:t>
            </a:r>
            <a:r>
              <a:rPr lang="en-US" sz="2000" i="1"/>
              <a:t> </a:t>
            </a:r>
            <a:r>
              <a:rPr lang="id-ID" sz="2000"/>
              <a:t> n + 1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 Dapat m</a:t>
            </a:r>
            <a:r>
              <a:rPr lang="id-ID" sz="2000"/>
              <a:t>endeteksi n </a:t>
            </a:r>
            <a:r>
              <a:rPr lang="id-ID" sz="2000" i="1"/>
              <a:t>error</a:t>
            </a:r>
            <a:endParaRPr lang="en-US" sz="2000" i="1"/>
          </a:p>
          <a:p>
            <a:pPr lvl="1">
              <a:lnSpc>
                <a:spcPct val="80000"/>
              </a:lnSpc>
            </a:pPr>
            <a:r>
              <a:rPr lang="id-ID" sz="2000" i="1"/>
              <a:t>Hamming distance</a:t>
            </a:r>
            <a:r>
              <a:rPr lang="id-ID" sz="2000"/>
              <a:t> </a:t>
            </a:r>
            <a:r>
              <a:rPr lang="en-US" sz="2000"/>
              <a:t> </a:t>
            </a:r>
            <a:r>
              <a:rPr lang="id-ID" sz="2000"/>
              <a:t>2n + 1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Dapat m</a:t>
            </a:r>
            <a:r>
              <a:rPr lang="id-ID" sz="2000"/>
              <a:t>e-</a:t>
            </a:r>
            <a:r>
              <a:rPr lang="id-ID" sz="2000" i="1"/>
              <a:t>recover</a:t>
            </a:r>
            <a:r>
              <a:rPr lang="id-ID" sz="2000"/>
              <a:t> n </a:t>
            </a:r>
            <a:r>
              <a:rPr lang="id-ID" sz="2000" i="1"/>
              <a:t>error</a:t>
            </a:r>
            <a:endParaRPr lang="id-ID" sz="2000"/>
          </a:p>
          <a:p>
            <a:pPr lvl="1">
              <a:lnSpc>
                <a:spcPct val="80000"/>
              </a:lnSpc>
            </a:pPr>
            <a:endParaRPr lang="en-US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id-ID" sz="2400"/>
              <a:t>Contoh </a:t>
            </a:r>
            <a:r>
              <a:rPr lang="en-US" sz="2400" i="1"/>
              <a:t>c</a:t>
            </a:r>
            <a:r>
              <a:rPr lang="id-ID" sz="2400" i="1"/>
              <a:t>odeword</a:t>
            </a:r>
            <a:r>
              <a:rPr lang="id-ID" sz="2400"/>
              <a:t> dengan 7 bit informasi dan 1 bit paritas genap:</a:t>
            </a:r>
            <a:endParaRPr lang="en-US" sz="2400"/>
          </a:p>
          <a:p>
            <a:pPr lvl="4">
              <a:lnSpc>
                <a:spcPct val="80000"/>
              </a:lnSpc>
              <a:buFontTx/>
              <a:buNone/>
            </a:pPr>
            <a:r>
              <a:rPr lang="en-US"/>
              <a:t>	 </a:t>
            </a:r>
          </a:p>
          <a:p>
            <a:pPr lvl="4">
              <a:lnSpc>
                <a:spcPct val="80000"/>
              </a:lnSpc>
              <a:buFontTx/>
              <a:buNone/>
            </a:pPr>
            <a:endParaRPr lang="en-US"/>
          </a:p>
          <a:p>
            <a:pPr lvl="4">
              <a:lnSpc>
                <a:spcPct val="80000"/>
              </a:lnSpc>
              <a:buFontTx/>
              <a:buNone/>
            </a:pPr>
            <a:endParaRPr lang="en-US"/>
          </a:p>
          <a:p>
            <a:pPr lvl="4">
              <a:lnSpc>
                <a:spcPct val="80000"/>
              </a:lnSpc>
              <a:buFontTx/>
              <a:buNone/>
            </a:pPr>
            <a:endParaRPr lang="en-US" sz="280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id-ID" sz="2400" i="1"/>
              <a:t>Hamming distance</a:t>
            </a:r>
            <a:r>
              <a:rPr lang="en-US" sz="2400" i="1"/>
              <a:t>-nya =</a:t>
            </a:r>
            <a:r>
              <a:rPr lang="id-ID" sz="2400"/>
              <a:t> 2 </a:t>
            </a:r>
            <a:r>
              <a:rPr lang="id-ID" sz="2400">
                <a:sym typeface="Wingdings" pitchFamily="2" charset="2"/>
              </a:rPr>
              <a:t></a:t>
            </a:r>
            <a:r>
              <a:rPr lang="id-ID" sz="2400"/>
              <a:t> hanya dapat mendeteksi 1</a:t>
            </a:r>
            <a:r>
              <a:rPr lang="en-US" sz="2400"/>
              <a:t> </a:t>
            </a:r>
            <a:r>
              <a:rPr lang="id-ID" sz="2400"/>
              <a:t>bit </a:t>
            </a:r>
            <a:r>
              <a:rPr lang="id-ID" sz="2400" i="1"/>
              <a:t>erro</a:t>
            </a:r>
            <a:r>
              <a:rPr lang="en-US" sz="2400" i="1"/>
              <a:t>r</a:t>
            </a:r>
            <a:endParaRPr lang="id-ID" sz="2400"/>
          </a:p>
        </p:txBody>
      </p:sp>
      <p:sp>
        <p:nvSpPr>
          <p:cNvPr id="116738" name="Rectangle 2"/>
          <p:cNvSpPr>
            <a:spLocks noRot="1" noChangeArrowheads="1"/>
          </p:cNvSpPr>
          <p:nvPr/>
        </p:nvSpPr>
        <p:spPr bwMode="auto">
          <a:xfrm>
            <a:off x="577850" y="44624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Penanganan Kesalahan Dengan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Hamming Code Single Bit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2673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854" y="4077072"/>
            <a:ext cx="5391546" cy="1304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67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17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Penanganan Kesalahan Dengan</a:t>
            </a:r>
            <a:r>
              <a:rPr lang="en-US" sz="3200"/>
              <a:t> </a:t>
            </a:r>
            <a:br>
              <a:rPr lang="en-US" sz="3200"/>
            </a:br>
            <a:r>
              <a:rPr lang="en-US" sz="2800" i="1">
                <a:solidFill>
                  <a:srgbClr val="FF0000"/>
                </a:solidFill>
              </a:rPr>
              <a:t>Hamming Code</a:t>
            </a:r>
            <a:r>
              <a:rPr lang="en-US" sz="3200" i="1">
                <a:solidFill>
                  <a:srgbClr val="FF0000"/>
                </a:solidFill>
              </a:rPr>
              <a:t> </a:t>
            </a:r>
            <a:r>
              <a:rPr lang="en-US" sz="2800" i="1">
                <a:solidFill>
                  <a:srgbClr val="FF0000"/>
                </a:solidFill>
              </a:rPr>
              <a:t>Multi Bit</a:t>
            </a:r>
            <a:r>
              <a:rPr lang="en-US" sz="3200"/>
              <a:t> </a:t>
            </a:r>
            <a:r>
              <a:rPr lang="en-US" sz="2000"/>
              <a:t>(1)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68760"/>
            <a:ext cx="8915400" cy="52844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B</a:t>
            </a:r>
            <a:r>
              <a:rPr lang="id-ID" sz="2400"/>
              <a:t>lok</a:t>
            </a:r>
            <a:r>
              <a:rPr lang="en-US" sz="2400"/>
              <a:t> data sebanyak </a:t>
            </a:r>
            <a:r>
              <a:rPr lang="en-US" sz="2400" b="1">
                <a:solidFill>
                  <a:srgbClr val="FF0000"/>
                </a:solidFill>
              </a:rPr>
              <a:t>M</a:t>
            </a:r>
            <a:r>
              <a:rPr lang="id-ID" sz="2400"/>
              <a:t> digit dikodekan </a:t>
            </a:r>
            <a:r>
              <a:rPr lang="en-US" sz="2400">
                <a:sym typeface="Wingdings" pitchFamily="2" charset="2"/>
              </a:rPr>
              <a:t>menjadi</a:t>
            </a:r>
            <a:r>
              <a:rPr lang="id-ID" sz="2400"/>
              <a:t> </a:t>
            </a:r>
            <a:r>
              <a:rPr lang="en-US" sz="2400" b="1">
                <a:solidFill>
                  <a:srgbClr val="FF0000"/>
                </a:solidFill>
              </a:rPr>
              <a:t>N</a:t>
            </a:r>
            <a:r>
              <a:rPr lang="id-ID" sz="2400"/>
              <a:t> digit (</a:t>
            </a:r>
            <a:r>
              <a:rPr lang="en-US" sz="2400"/>
              <a:t>N</a:t>
            </a:r>
            <a:r>
              <a:rPr lang="id-ID" sz="2400"/>
              <a:t>&gt;</a:t>
            </a:r>
            <a:r>
              <a:rPr lang="en-US" sz="2400"/>
              <a:t>M</a:t>
            </a:r>
            <a:r>
              <a:rPr lang="id-ID" sz="2400"/>
              <a:t>)</a:t>
            </a:r>
            <a:endParaRPr lang="en-US" sz="24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Ditulis </a:t>
            </a:r>
            <a:r>
              <a:rPr lang="id-ID" sz="2000"/>
              <a:t>dengan </a:t>
            </a:r>
            <a:r>
              <a:rPr lang="en-US" sz="2000"/>
              <a:t>notasi </a:t>
            </a:r>
            <a:r>
              <a:rPr lang="id-ID" sz="2000"/>
              <a:t>(</a:t>
            </a:r>
            <a:r>
              <a:rPr lang="en-US" sz="2000"/>
              <a:t>N</a:t>
            </a:r>
            <a:r>
              <a:rPr lang="id-ID" sz="2000"/>
              <a:t>,</a:t>
            </a:r>
            <a:r>
              <a:rPr lang="en-US" sz="2000"/>
              <a:t>M</a:t>
            </a:r>
            <a:r>
              <a:rPr lang="id-ID" sz="2000"/>
              <a:t>)</a:t>
            </a:r>
            <a:endParaRPr lang="en-US" sz="2000"/>
          </a:p>
          <a:p>
            <a:pPr lvl="2">
              <a:lnSpc>
                <a:spcPct val="80000"/>
              </a:lnSpc>
            </a:pPr>
            <a:r>
              <a:rPr lang="en-US" sz="1800"/>
              <a:t>Misal c</a:t>
            </a:r>
            <a:r>
              <a:rPr lang="id-ID" sz="1800" i="1"/>
              <a:t>odeword</a:t>
            </a:r>
            <a:r>
              <a:rPr lang="id-ID" sz="1800"/>
              <a:t> </a:t>
            </a:r>
            <a:r>
              <a:rPr lang="en-US" sz="1800"/>
              <a:t>terdiri dari</a:t>
            </a:r>
            <a:r>
              <a:rPr lang="id-ID" sz="1800"/>
              <a:t> 7 bit </a:t>
            </a:r>
            <a:r>
              <a:rPr lang="en-US" sz="1800"/>
              <a:t>data</a:t>
            </a:r>
            <a:r>
              <a:rPr lang="id-ID" sz="1800"/>
              <a:t> + 4 bit </a:t>
            </a:r>
            <a:r>
              <a:rPr lang="id-ID" sz="1800" i="1"/>
              <a:t>check</a:t>
            </a:r>
            <a:r>
              <a:rPr lang="id-ID" sz="1800"/>
              <a:t>  </a:t>
            </a:r>
            <a:r>
              <a:rPr lang="id-ID" sz="1800">
                <a:sym typeface="Wingdings" pitchFamily="2" charset="2"/>
              </a:rPr>
              <a:t></a:t>
            </a:r>
            <a:r>
              <a:rPr lang="id-ID" sz="1800"/>
              <a:t>  (11,7)</a:t>
            </a:r>
            <a:endParaRPr lang="en-US" sz="1800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Jumlah bit </a:t>
            </a:r>
            <a:r>
              <a:rPr lang="en-US" sz="2000" i="1"/>
              <a:t>codeword</a:t>
            </a:r>
            <a:r>
              <a:rPr lang="en-US" sz="2000"/>
              <a:t> harus memenuhi persamaan: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</a:t>
            </a:r>
            <a:r>
              <a:rPr lang="en-US">
                <a:solidFill>
                  <a:srgbClr val="FF0000"/>
                </a:solidFill>
              </a:rPr>
              <a:t>	 2</a:t>
            </a:r>
            <a:r>
              <a:rPr lang="en-US" baseline="30000">
                <a:solidFill>
                  <a:srgbClr val="FF0000"/>
                </a:solidFill>
              </a:rPr>
              <a:t>K</a:t>
            </a:r>
            <a:r>
              <a:rPr lang="en-US">
                <a:solidFill>
                  <a:srgbClr val="FF0000"/>
                </a:solidFill>
              </a:rPr>
              <a:t> – 1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 M+K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K = jumlah bit kontrol; M = jumlah bit data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Posisi (letak) bit-bit K ditentukan dengan rumus 2</a:t>
            </a:r>
            <a:r>
              <a:rPr lang="en-US" sz="2000" baseline="30000"/>
              <a:t>x</a:t>
            </a:r>
            <a:r>
              <a:rPr lang="en-US" sz="2000"/>
              <a:t>; x = 0, 1, 2, 3, ...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Posisi bit dimulai dari posisi ke-1, </a:t>
            </a:r>
            <a:r>
              <a:rPr lang="en-US" sz="2000" b="1">
                <a:solidFill>
                  <a:srgbClr val="FF0000"/>
                </a:solidFill>
              </a:rPr>
              <a:t>bukan ke-0 !!!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/>
              <a:t>M</a:t>
            </a:r>
            <a:r>
              <a:rPr lang="id-ID" sz="2000"/>
              <a:t>/</a:t>
            </a:r>
            <a:r>
              <a:rPr lang="en-US" sz="2000"/>
              <a:t>N</a:t>
            </a:r>
            <a:r>
              <a:rPr lang="id-ID" sz="2000"/>
              <a:t> = </a:t>
            </a:r>
            <a:r>
              <a:rPr lang="id-ID" sz="2000" i="1"/>
              <a:t>code rate</a:t>
            </a:r>
            <a:r>
              <a:rPr lang="id-ID" sz="2000"/>
              <a:t> atau </a:t>
            </a:r>
            <a:r>
              <a:rPr lang="id-ID" sz="2000" i="1"/>
              <a:t>code efficiency</a:t>
            </a:r>
            <a:endParaRPr lang="en-US" sz="2000" i="1"/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r>
              <a:rPr lang="id-ID" sz="2000"/>
              <a:t>1 - </a:t>
            </a:r>
            <a:r>
              <a:rPr lang="en-US" sz="2000"/>
              <a:t>M</a:t>
            </a:r>
            <a:r>
              <a:rPr lang="id-ID" sz="2000"/>
              <a:t>/</a:t>
            </a:r>
            <a:r>
              <a:rPr lang="en-US" sz="2000"/>
              <a:t>N</a:t>
            </a:r>
            <a:r>
              <a:rPr lang="id-ID" sz="2000"/>
              <a:t> = </a:t>
            </a:r>
            <a:r>
              <a:rPr lang="id-ID" sz="2000" i="1"/>
              <a:t>redundancy</a:t>
            </a:r>
            <a:endParaRPr lang="en-US" sz="2000" i="1"/>
          </a:p>
          <a:p>
            <a:pPr>
              <a:lnSpc>
                <a:spcPct val="80000"/>
              </a:lnSpc>
            </a:pPr>
            <a:r>
              <a:rPr lang="en-US" sz="2400"/>
              <a:t>Dapat mendeteksi kesalahan sebanyak 2 bit</a:t>
            </a:r>
          </a:p>
          <a:p>
            <a:pPr>
              <a:lnSpc>
                <a:spcPct val="80000"/>
              </a:lnSpc>
            </a:pPr>
            <a:r>
              <a:rPr lang="en-US" sz="2400"/>
              <a:t>D</a:t>
            </a:r>
            <a:r>
              <a:rPr lang="id-ID" sz="2400"/>
              <a:t>apat menentukan </a:t>
            </a:r>
            <a:r>
              <a:rPr lang="id-ID" sz="2400" u="sng">
                <a:solidFill>
                  <a:srgbClr val="FF0000"/>
                </a:solidFill>
              </a:rPr>
              <a:t>posisi bit </a:t>
            </a:r>
            <a:r>
              <a:rPr lang="en-US" sz="2400" u="sng">
                <a:solidFill>
                  <a:srgbClr val="FF0000"/>
                </a:solidFill>
              </a:rPr>
              <a:t>yang </a:t>
            </a:r>
            <a:r>
              <a:rPr lang="id-ID" sz="2400" i="1" u="sng">
                <a:solidFill>
                  <a:srgbClr val="FF0000"/>
                </a:solidFill>
              </a:rPr>
              <a:t>err</a:t>
            </a:r>
            <a:r>
              <a:rPr lang="en-US" sz="2400" i="1" u="sng">
                <a:solidFill>
                  <a:srgbClr val="FF0000"/>
                </a:solidFill>
              </a:rPr>
              <a:t>o</a:t>
            </a:r>
            <a:r>
              <a:rPr lang="id-ID" sz="2400" i="1" u="sng">
                <a:solidFill>
                  <a:srgbClr val="FF0000"/>
                </a:solidFill>
              </a:rPr>
              <a:t>r</a:t>
            </a:r>
            <a:r>
              <a:rPr lang="id-ID" sz="2400"/>
              <a:t> </a:t>
            </a:r>
            <a:r>
              <a:rPr lang="en-US" sz="2400"/>
              <a:t>jika terjadi kesalahan sebanyak </a:t>
            </a:r>
            <a:r>
              <a:rPr lang="en-US" sz="2400">
                <a:solidFill>
                  <a:srgbClr val="FF0000"/>
                </a:solidFill>
              </a:rPr>
              <a:t>1 bit</a:t>
            </a:r>
            <a:endParaRPr lang="id-ID" sz="24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i="1"/>
              <a:t>Recovery</a:t>
            </a:r>
            <a:r>
              <a:rPr lang="id-ID" sz="2400"/>
              <a:t> dilakukan dengan meng-</a:t>
            </a:r>
            <a:r>
              <a:rPr lang="id-ID" sz="2400" i="1"/>
              <a:t>inverse</a:t>
            </a:r>
            <a:r>
              <a:rPr lang="id-ID" sz="2400"/>
              <a:t> bit pada posisi </a:t>
            </a:r>
            <a:r>
              <a:rPr lang="en-US" sz="2400"/>
              <a:t>yang salah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Penanganan Kesalahan Dengan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 </a:t>
            </a:r>
            <a:r>
              <a:rPr lang="en-US" sz="2800" i="1">
                <a:solidFill>
                  <a:srgbClr val="FF0000"/>
                </a:solidFill>
              </a:rPr>
              <a:t>Hamming Code</a:t>
            </a:r>
            <a:r>
              <a:rPr lang="en-US" sz="3200" i="1">
                <a:solidFill>
                  <a:srgbClr val="FF0000"/>
                </a:solidFill>
              </a:rPr>
              <a:t> </a:t>
            </a:r>
            <a:r>
              <a:rPr lang="en-US" sz="2800" i="1">
                <a:solidFill>
                  <a:srgbClr val="FF0000"/>
                </a:solidFill>
              </a:rPr>
              <a:t>Multi Bit</a:t>
            </a:r>
            <a:r>
              <a:rPr lang="en-US" sz="3200"/>
              <a:t> </a:t>
            </a:r>
            <a:r>
              <a:rPr lang="en-US" sz="2000"/>
              <a:t>(2)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124744"/>
            <a:ext cx="8915400" cy="54284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Contoh bit-bit data</a:t>
            </a:r>
            <a:r>
              <a:rPr lang="id-ID" sz="2000"/>
              <a:t>: </a:t>
            </a:r>
            <a:r>
              <a:rPr lang="id-ID" sz="2000">
                <a:solidFill>
                  <a:schemeClr val="tx1"/>
                </a:solidFill>
              </a:rPr>
              <a:t>1001101</a:t>
            </a:r>
            <a:r>
              <a:rPr lang="en-US" sz="2000">
                <a:solidFill>
                  <a:schemeClr val="tx1"/>
                </a:solidFill>
              </a:rPr>
              <a:t> (7 bit)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Jumlah bit </a:t>
            </a:r>
            <a:r>
              <a:rPr lang="en-US" sz="2000" i="1"/>
              <a:t>codeword</a:t>
            </a:r>
            <a:r>
              <a:rPr lang="en-US" sz="2000"/>
              <a:t>: 2</a:t>
            </a:r>
            <a:r>
              <a:rPr lang="en-US" sz="2000" baseline="30000"/>
              <a:t>K</a:t>
            </a:r>
            <a:r>
              <a:rPr lang="en-US" sz="2000"/>
              <a:t> – 1 </a:t>
            </a:r>
            <a:r>
              <a:rPr lang="en-US" sz="2000">
                <a:sym typeface="Symbol" pitchFamily="18" charset="2"/>
              </a:rPr>
              <a:t> M+K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</a:t>
            </a:r>
            <a:r>
              <a:rPr lang="en-US" sz="2000">
                <a:sym typeface="Wingdings" pitchFamily="2" charset="2"/>
              </a:rPr>
              <a:t>	Jika K = 3  2</a:t>
            </a:r>
            <a:r>
              <a:rPr lang="en-US" sz="2000" baseline="30000">
                <a:sym typeface="Wingdings" pitchFamily="2" charset="2"/>
              </a:rPr>
              <a:t>3</a:t>
            </a:r>
            <a:r>
              <a:rPr lang="en-US" sz="2000">
                <a:sym typeface="Wingdings" pitchFamily="2" charset="2"/>
              </a:rPr>
              <a:t>–1 </a:t>
            </a:r>
            <a:r>
              <a:rPr lang="en-US" sz="2000">
                <a:sym typeface="Symbol" pitchFamily="18" charset="2"/>
              </a:rPr>
              <a:t> </a:t>
            </a:r>
            <a:r>
              <a:rPr lang="en-US" sz="2000">
                <a:sym typeface="Wingdings" pitchFamily="2" charset="2"/>
              </a:rPr>
              <a:t> 7 + 3 (salah)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sym typeface="Wingdings" pitchFamily="2" charset="2"/>
              </a:rPr>
              <a:t>		Jika K = 4  2</a:t>
            </a:r>
            <a:r>
              <a:rPr lang="en-US" sz="2000" baseline="30000">
                <a:sym typeface="Wingdings" pitchFamily="2" charset="2"/>
              </a:rPr>
              <a:t>4</a:t>
            </a:r>
            <a:r>
              <a:rPr lang="en-US" sz="2000">
                <a:sym typeface="Wingdings" pitchFamily="2" charset="2"/>
              </a:rPr>
              <a:t>–1 </a:t>
            </a:r>
            <a:r>
              <a:rPr lang="en-US" sz="2000">
                <a:sym typeface="Symbol" pitchFamily="18" charset="2"/>
              </a:rPr>
              <a:t> </a:t>
            </a:r>
            <a:r>
              <a:rPr lang="en-US" sz="2000">
                <a:sym typeface="Wingdings" pitchFamily="2" charset="2"/>
              </a:rPr>
              <a:t> 7 + 4 (ok)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Cara menentukan bit-bit K: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Lakukan penjumlahan modulo 2 (biner) </a:t>
            </a:r>
            <a:r>
              <a:rPr lang="en-US" sz="1800" b="1">
                <a:solidFill>
                  <a:srgbClr val="FF0000"/>
                </a:solidFill>
              </a:rPr>
              <a:t>semua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     nomor posisi bit data yang bernilai 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Hasil: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7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0" y="2420888"/>
            <a:ext cx="6624638" cy="742950"/>
          </a:xfrm>
          <a:prstGeom prst="rect">
            <a:avLst/>
          </a:prstGeom>
          <a:noFill/>
        </p:spPr>
      </p:pic>
      <p:pic>
        <p:nvPicPr>
          <p:cNvPr id="9277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29014"/>
            <a:ext cx="2228850" cy="1728787"/>
          </a:xfrm>
          <a:prstGeom prst="rect">
            <a:avLst/>
          </a:prstGeom>
          <a:noFill/>
        </p:spPr>
      </p:pic>
      <p:pic>
        <p:nvPicPr>
          <p:cNvPr id="9277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5486400"/>
            <a:ext cx="64389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7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2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Penanganan Kesalahan Dengan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 </a:t>
            </a:r>
            <a:r>
              <a:rPr lang="en-US" sz="2800" i="1">
                <a:solidFill>
                  <a:srgbClr val="FF0000"/>
                </a:solidFill>
              </a:rPr>
              <a:t>Hamming Code</a:t>
            </a:r>
            <a:r>
              <a:rPr lang="en-US" sz="3200" i="1">
                <a:solidFill>
                  <a:srgbClr val="FF0000"/>
                </a:solidFill>
              </a:rPr>
              <a:t> </a:t>
            </a:r>
            <a:r>
              <a:rPr lang="en-US" sz="2800" i="1">
                <a:solidFill>
                  <a:srgbClr val="FF0000"/>
                </a:solidFill>
              </a:rPr>
              <a:t>Multi Bit</a:t>
            </a:r>
            <a:r>
              <a:rPr lang="en-US" sz="3200"/>
              <a:t> </a:t>
            </a:r>
            <a:r>
              <a:rPr lang="en-US" sz="2000"/>
              <a:t>(3)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124744"/>
            <a:ext cx="8915400" cy="5580856"/>
          </a:xfrm>
        </p:spPr>
        <p:txBody>
          <a:bodyPr/>
          <a:lstStyle/>
          <a:p>
            <a:r>
              <a:rPr lang="id-ID" sz="2400"/>
              <a:t>P</a:t>
            </a:r>
            <a:r>
              <a:rPr lang="en-US" sz="2400"/>
              <a:t>endeteksian kesalahan</a:t>
            </a:r>
            <a:r>
              <a:rPr lang="id-ID" sz="2400"/>
              <a:t> </a:t>
            </a:r>
            <a:r>
              <a:rPr lang="en-US" sz="2400" i="1"/>
              <a:t>(</a:t>
            </a:r>
            <a:r>
              <a:rPr lang="id-ID" sz="2400" i="1"/>
              <a:t>decoder</a:t>
            </a:r>
            <a:r>
              <a:rPr lang="en-US" sz="2400" i="1"/>
              <a:t>):</a:t>
            </a:r>
            <a:endParaRPr lang="en-US" sz="2400"/>
          </a:p>
          <a:p>
            <a:pPr lvl="1"/>
            <a:r>
              <a:rPr lang="en-US" sz="2000"/>
              <a:t>Jumlahkan (modulo 2) semua posisi bit yang</a:t>
            </a:r>
          </a:p>
          <a:p>
            <a:pPr lvl="1">
              <a:buFontTx/>
              <a:buNone/>
            </a:pPr>
            <a:r>
              <a:rPr lang="en-US" sz="2000"/>
              <a:t>    bernilai 1 (</a:t>
            </a:r>
            <a:r>
              <a:rPr lang="en-US" sz="2000" b="1">
                <a:solidFill>
                  <a:srgbClr val="FF0000"/>
                </a:solidFill>
              </a:rPr>
              <a:t>termasuk bit </a:t>
            </a:r>
            <a:r>
              <a:rPr lang="en-US" sz="2000" b="1" i="1">
                <a:solidFill>
                  <a:srgbClr val="FF0000"/>
                </a:solidFill>
              </a:rPr>
              <a:t>check</a:t>
            </a:r>
            <a:r>
              <a:rPr lang="en-US" sz="2000"/>
              <a:t>)</a:t>
            </a:r>
          </a:p>
          <a:p>
            <a:pPr lvl="2"/>
            <a:r>
              <a:rPr lang="en-US" sz="1800"/>
              <a:t>Jika hasilnya 0 </a:t>
            </a:r>
            <a:r>
              <a:rPr lang="en-US" sz="1800">
                <a:sym typeface="Wingdings" pitchFamily="2" charset="2"/>
              </a:rPr>
              <a:t> tidak terjadi kesalahan</a:t>
            </a:r>
          </a:p>
          <a:p>
            <a:pPr lvl="2"/>
            <a:r>
              <a:rPr lang="en-US" sz="1800">
                <a:sym typeface="Wingdings" pitchFamily="2" charset="2"/>
              </a:rPr>
              <a:t>Jika hasilnya </a:t>
            </a:r>
            <a:r>
              <a:rPr lang="en-US" sz="1800">
                <a:sym typeface="Symbol" pitchFamily="18" charset="2"/>
              </a:rPr>
              <a:t> 0 </a:t>
            </a:r>
            <a:r>
              <a:rPr lang="en-US" sz="1800">
                <a:sym typeface="Wingdings" pitchFamily="2" charset="2"/>
              </a:rPr>
              <a:t> hasil penjumlahan </a:t>
            </a:r>
          </a:p>
          <a:p>
            <a:pPr lvl="2">
              <a:buFont typeface="Wingdings" pitchFamily="2" charset="2"/>
              <a:buNone/>
            </a:pPr>
            <a:r>
              <a:rPr lang="en-US" sz="1800">
                <a:sym typeface="Wingdings" pitchFamily="2" charset="2"/>
              </a:rPr>
              <a:t>     merupakan posisi bit yang salah</a:t>
            </a:r>
            <a:endParaRPr lang="en-US" sz="1800">
              <a:sym typeface="Symbol" pitchFamily="18" charset="2"/>
            </a:endParaRPr>
          </a:p>
          <a:p>
            <a:endParaRPr lang="en-US" sz="2000"/>
          </a:p>
          <a:p>
            <a:r>
              <a:rPr lang="id-ID" sz="2000"/>
              <a:t>Contoh jika terjadi </a:t>
            </a:r>
            <a:r>
              <a:rPr lang="id-ID" sz="2000" i="1"/>
              <a:t>error</a:t>
            </a:r>
            <a:r>
              <a:rPr lang="id-ID" sz="2000"/>
              <a:t> </a:t>
            </a:r>
            <a:r>
              <a:rPr lang="en-US" sz="2000"/>
              <a:t>sebanyak </a:t>
            </a:r>
            <a:r>
              <a:rPr lang="en-US" sz="2000" b="1">
                <a:solidFill>
                  <a:srgbClr val="FF0000"/>
                </a:solidFill>
              </a:rPr>
              <a:t>1 bit</a:t>
            </a:r>
            <a:r>
              <a:rPr lang="en-US" sz="2000"/>
              <a:t> (</a:t>
            </a:r>
            <a:r>
              <a:rPr lang="id-ID" sz="2000"/>
              <a:t>bit ke-11</a:t>
            </a:r>
            <a:r>
              <a:rPr lang="en-US" sz="2000"/>
              <a:t>)</a:t>
            </a:r>
            <a:r>
              <a:rPr lang="id-ID" sz="2000"/>
              <a:t>: </a:t>
            </a: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pPr>
              <a:buFontTx/>
              <a:buNone/>
            </a:pPr>
            <a:endParaRPr lang="en-US" sz="2000"/>
          </a:p>
          <a:p>
            <a:r>
              <a:rPr lang="id-ID" sz="2000" i="1"/>
              <a:t>Recovery</a:t>
            </a:r>
            <a:r>
              <a:rPr lang="id-ID" sz="2000"/>
              <a:t>: </a:t>
            </a:r>
            <a:r>
              <a:rPr lang="id-ID" sz="2000" i="1"/>
              <a:t>invert</a:t>
            </a:r>
            <a:r>
              <a:rPr lang="id-ID" sz="2000"/>
              <a:t> bit</a:t>
            </a:r>
            <a:r>
              <a:rPr lang="en-US" sz="2000"/>
              <a:t> ke-11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892006" y="1556792"/>
            <a:ext cx="3467100" cy="1943100"/>
            <a:chOff x="3426" y="1488"/>
            <a:chExt cx="2016" cy="1224"/>
          </a:xfrm>
        </p:grpSpPr>
        <p:pic>
          <p:nvPicPr>
            <p:cNvPr id="928782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6" y="1488"/>
              <a:ext cx="1026" cy="1068"/>
            </a:xfrm>
            <a:prstGeom prst="rect">
              <a:avLst/>
            </a:prstGeom>
            <a:noFill/>
          </p:spPr>
        </p:pic>
        <p:pic>
          <p:nvPicPr>
            <p:cNvPr id="92878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6" y="2544"/>
              <a:ext cx="1854" cy="168"/>
            </a:xfrm>
            <a:prstGeom prst="rect">
              <a:avLst/>
            </a:prstGeom>
            <a:noFill/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204210" y="4095527"/>
            <a:ext cx="6701118" cy="1749426"/>
            <a:chOff x="702" y="2832"/>
            <a:chExt cx="4554" cy="1102"/>
          </a:xfrm>
        </p:grpSpPr>
        <p:pic>
          <p:nvPicPr>
            <p:cNvPr id="928785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" y="2832"/>
              <a:ext cx="978" cy="906"/>
            </a:xfrm>
            <a:prstGeom prst="rect">
              <a:avLst/>
            </a:prstGeom>
            <a:noFill/>
          </p:spPr>
        </p:pic>
        <p:pic>
          <p:nvPicPr>
            <p:cNvPr id="928786" name="Picture 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3738"/>
              <a:ext cx="384" cy="150"/>
            </a:xfrm>
            <a:prstGeom prst="rect">
              <a:avLst/>
            </a:prstGeom>
            <a:noFill/>
          </p:spPr>
        </p:pic>
        <p:sp>
          <p:nvSpPr>
            <p:cNvPr id="928787" name="Text Box 19"/>
            <p:cNvSpPr txBox="1">
              <a:spLocks noChangeArrowheads="1"/>
            </p:cNvSpPr>
            <p:nvPr/>
          </p:nvSpPr>
          <p:spPr bwMode="auto">
            <a:xfrm>
              <a:off x="1730" y="3682"/>
              <a:ext cx="352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Wingdings" pitchFamily="2" charset="2"/>
                </a:rPr>
                <a:t> terjadi kesalahan pada bit ke-1011 (ke-11)</a:t>
              </a: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Wingdings" pitchFamily="2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(3) </a:t>
            </a:r>
            <a:r>
              <a:rPr lang="en-GB" sz="2800" u="sng"/>
              <a:t>Satuan transfer</a:t>
            </a:r>
            <a:r>
              <a:rPr lang="en-GB" sz="2800"/>
              <a:t>: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2400"/>
              <a:t>Memori internal:</a:t>
            </a:r>
          </a:p>
          <a:p>
            <a:pPr lvl="2">
              <a:lnSpc>
                <a:spcPct val="90000"/>
              </a:lnSpc>
            </a:pPr>
            <a:r>
              <a:rPr lang="en-GB" sz="2000" b="1" i="1"/>
              <a:t>Adalah banyaknya bit yang dapat dibaca/ditulis dari/ke memori dalam </a:t>
            </a:r>
            <a:r>
              <a:rPr lang="en-GB" sz="2000" b="1" i="1">
                <a:solidFill>
                  <a:srgbClr val="FF0000"/>
                </a:solidFill>
              </a:rPr>
              <a:t>setiap detik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Adalah </a:t>
            </a:r>
            <a:r>
              <a:rPr lang="en-GB" sz="2000" b="1"/>
              <a:t>setara</a:t>
            </a:r>
            <a:r>
              <a:rPr lang="en-GB" sz="2000"/>
              <a:t> dengan banyaknya jalur data yang terhubung ke memori (lebar bus)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Biasanya sebanyak satu word, tetapi dapat lebih banyak lagi (misal: 32, 64, atau 128 bit)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Memori eksternal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Digunakan satuan </a:t>
            </a:r>
            <a:r>
              <a:rPr lang="en-GB" sz="2800">
                <a:solidFill>
                  <a:srgbClr val="FF0066"/>
                </a:solidFill>
              </a:rPr>
              <a:t>block</a:t>
            </a:r>
            <a:r>
              <a:rPr lang="en-GB" sz="2000"/>
              <a:t> yang ukurannya lebih dari satu word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Satuan alamat: (</a:t>
            </a:r>
            <a:r>
              <a:rPr lang="en-GB" sz="2400" i="1"/>
              <a:t>addressable unit</a:t>
            </a:r>
            <a:r>
              <a:rPr lang="en-GB" sz="2400"/>
              <a:t>)</a:t>
            </a:r>
          </a:p>
          <a:p>
            <a:pPr lvl="2">
              <a:lnSpc>
                <a:spcPct val="90000"/>
              </a:lnSpc>
            </a:pPr>
            <a:r>
              <a:rPr lang="en-GB" sz="2000" b="1" i="1"/>
              <a:t>Adalah ukuran memori terkecil yang dapat diberi alamat tersendiri</a:t>
            </a:r>
          </a:p>
          <a:p>
            <a:pPr lvl="2">
              <a:lnSpc>
                <a:spcPct val="90000"/>
              </a:lnSpc>
            </a:pPr>
            <a:r>
              <a:rPr lang="en-GB" sz="2000"/>
              <a:t>Besarnya tergantung pembuat prosesor (Intel: 1 byte atau 8 bit), </a:t>
            </a:r>
            <a:r>
              <a:rPr lang="en-GB" sz="2000">
                <a:solidFill>
                  <a:srgbClr val="FF0000"/>
                </a:solidFill>
              </a:rPr>
              <a:t>MIPS ???</a:t>
            </a:r>
          </a:p>
          <a:p>
            <a:pPr lvl="2">
              <a:lnSpc>
                <a:spcPct val="90000"/>
              </a:lnSpc>
            </a:pPr>
            <a:r>
              <a:rPr lang="en-GB" sz="2000">
                <a:solidFill>
                  <a:srgbClr val="FF0000"/>
                </a:solidFill>
              </a:rPr>
              <a:t>Cluster</a:t>
            </a:r>
            <a:r>
              <a:rPr lang="en-GB" sz="2000"/>
              <a:t> di harddisk</a:t>
            </a:r>
          </a:p>
        </p:txBody>
      </p:sp>
    </p:spTree>
  </p:cSld>
  <p:clrMapOvr>
    <a:masterClrMapping/>
  </p:clrMapOvr>
  <p:transition spd="slow"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/>
              <a:t>Penanganan Kesalahan Dengan</a:t>
            </a:r>
            <a:r>
              <a:rPr lang="en-US" sz="3200"/>
              <a:t> 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 </a:t>
            </a:r>
            <a:r>
              <a:rPr lang="en-US" sz="2400" i="1">
                <a:solidFill>
                  <a:srgbClr val="FF0000"/>
                </a:solidFill>
              </a:rPr>
              <a:t>Hamming Code</a:t>
            </a:r>
            <a:r>
              <a:rPr lang="en-US" sz="2800" i="1">
                <a:solidFill>
                  <a:srgbClr val="FF0000"/>
                </a:solidFill>
              </a:rPr>
              <a:t> </a:t>
            </a:r>
            <a:r>
              <a:rPr lang="en-US" sz="2400" i="1">
                <a:solidFill>
                  <a:srgbClr val="FF0000"/>
                </a:solidFill>
              </a:rPr>
              <a:t>Multi Bit</a:t>
            </a:r>
            <a:r>
              <a:rPr lang="en-US" sz="3200"/>
              <a:t> </a:t>
            </a:r>
            <a:r>
              <a:rPr lang="en-US" sz="2000"/>
              <a:t>(4)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7850" y="1124744"/>
            <a:ext cx="7903542" cy="360040"/>
          </a:xfrm>
        </p:spPr>
        <p:txBody>
          <a:bodyPr/>
          <a:lstStyle/>
          <a:p>
            <a:r>
              <a:rPr lang="id-ID" sz="2000"/>
              <a:t>Contoh jika terjadi </a:t>
            </a:r>
            <a:r>
              <a:rPr lang="id-ID" sz="2000" i="1"/>
              <a:t>error</a:t>
            </a:r>
            <a:r>
              <a:rPr lang="id-ID" sz="2000"/>
              <a:t> </a:t>
            </a:r>
            <a:r>
              <a:rPr lang="en-US" sz="2000"/>
              <a:t>sebanyak </a:t>
            </a:r>
            <a:r>
              <a:rPr lang="en-US" sz="2000" b="1">
                <a:solidFill>
                  <a:srgbClr val="FF0000"/>
                </a:solidFill>
              </a:rPr>
              <a:t>2 bit</a:t>
            </a:r>
            <a:r>
              <a:rPr lang="en-US" sz="2000"/>
              <a:t> (</a:t>
            </a:r>
            <a:r>
              <a:rPr lang="id-ID" sz="2000"/>
              <a:t>bit ke-11</a:t>
            </a:r>
            <a:r>
              <a:rPr lang="en-US" sz="2000"/>
              <a:t> dan bit ke-1)</a:t>
            </a:r>
            <a:r>
              <a:rPr lang="id-ID" sz="2000"/>
              <a:t>:</a:t>
            </a:r>
            <a:endParaRPr lang="en-US" sz="2000"/>
          </a:p>
        </p:txBody>
      </p:sp>
      <p:sp>
        <p:nvSpPr>
          <p:cNvPr id="1041424" name="Text Box 16"/>
          <p:cNvSpPr txBox="1">
            <a:spLocks noChangeArrowheads="1"/>
          </p:cNvSpPr>
          <p:nvPr/>
        </p:nvSpPr>
        <p:spPr bwMode="auto">
          <a:xfrm>
            <a:off x="4770703" y="2546351"/>
            <a:ext cx="2741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73150" y="1484784"/>
            <a:ext cx="8667750" cy="2278063"/>
            <a:chOff x="624" y="1152"/>
            <a:chExt cx="5040" cy="1435"/>
          </a:xfrm>
        </p:grpSpPr>
        <p:pic>
          <p:nvPicPr>
            <p:cNvPr id="1041425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152"/>
              <a:ext cx="1248" cy="1116"/>
            </a:xfrm>
            <a:prstGeom prst="rect">
              <a:avLst/>
            </a:prstGeom>
            <a:noFill/>
          </p:spPr>
        </p:pic>
        <p:sp>
          <p:nvSpPr>
            <p:cNvPr id="1041426" name="Text Box 18"/>
            <p:cNvSpPr txBox="1">
              <a:spLocks noChangeArrowheads="1"/>
            </p:cNvSpPr>
            <p:nvPr/>
          </p:nvSpPr>
          <p:spPr bwMode="auto">
            <a:xfrm>
              <a:off x="1824" y="2064"/>
              <a:ext cx="38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kesalahan terdeteksi, posisi bit yang salah tidak diketahui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73150" y="4300686"/>
            <a:ext cx="6256602" cy="2152650"/>
            <a:chOff x="624" y="2832"/>
            <a:chExt cx="3638" cy="1356"/>
          </a:xfrm>
        </p:grpSpPr>
        <p:pic>
          <p:nvPicPr>
            <p:cNvPr id="1041428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2832"/>
              <a:ext cx="1221" cy="1296"/>
            </a:xfrm>
            <a:prstGeom prst="rect">
              <a:avLst/>
            </a:prstGeom>
            <a:noFill/>
          </p:spPr>
        </p:pic>
        <p:sp>
          <p:nvSpPr>
            <p:cNvPr id="1041429" name="Text Box 21"/>
            <p:cNvSpPr txBox="1">
              <a:spLocks noChangeArrowheads="1"/>
            </p:cNvSpPr>
            <p:nvPr/>
          </p:nvSpPr>
          <p:spPr bwMode="auto">
            <a:xfrm>
              <a:off x="1824" y="3897"/>
              <a:ext cx="243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kesalahan tidak terdeteksi !</a:t>
              </a: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4528" y="3645024"/>
            <a:ext cx="92014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marR="0" lvl="0" indent="-384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1" lang="id-ID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Contoh jika terjadi </a:t>
            </a:r>
            <a:r>
              <a:rPr kumimoji="1" lang="id-ID" sz="2000" b="0" i="1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error</a:t>
            </a:r>
            <a:r>
              <a:rPr kumimoji="1" lang="id-ID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sebanyak </a:t>
            </a:r>
            <a:r>
              <a:rPr kumimoji="1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 bit</a:t>
            </a:r>
            <a:r>
              <a: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</a:t>
            </a:r>
            <a:r>
              <a:rPr kumimoji="1" lang="id-ID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bit ke-11</a:t>
            </a:r>
            <a:r>
              <a: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bit ke-1, dan bit ke-10)</a:t>
            </a:r>
            <a:r>
              <a:rPr kumimoji="1" lang="id-ID" sz="2000" b="0" i="0" u="none" strike="noStrike" kern="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</a:t>
            </a:r>
            <a:endParaRPr kumimoji="1" lang="en-US" sz="2000" b="0" i="0" u="none" strike="noStrike" kern="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[SCH85] </a:t>
            </a:r>
            <a:r>
              <a:rPr lang="en-US"/>
              <a:t>Schneider,</a:t>
            </a:r>
            <a:r>
              <a:rPr lang="id-ID"/>
              <a:t> </a:t>
            </a:r>
            <a:r>
              <a:rPr lang="en-US"/>
              <a:t>Michael G.</a:t>
            </a:r>
            <a:r>
              <a:rPr lang="id-ID"/>
              <a:t> 1985.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“</a:t>
            </a:r>
            <a:r>
              <a:rPr lang="en-US" i="1">
                <a:solidFill>
                  <a:srgbClr val="FF0000"/>
                </a:solidFill>
              </a:rPr>
              <a:t>The Principle of Computer Organization”</a:t>
            </a:r>
            <a:r>
              <a:rPr lang="id-ID" i="1"/>
              <a:t>.</a:t>
            </a:r>
            <a:r>
              <a:rPr lang="en-US"/>
              <a:t> </a:t>
            </a:r>
            <a:r>
              <a:rPr lang="id-ID"/>
              <a:t>1</a:t>
            </a:r>
            <a:r>
              <a:rPr lang="id-ID" baseline="30000"/>
              <a:t>st</a:t>
            </a:r>
            <a:r>
              <a:rPr lang="id-ID"/>
              <a:t> edition. </a:t>
            </a:r>
            <a:r>
              <a:rPr lang="en-US"/>
              <a:t>John Wiley &amp; Sons</a:t>
            </a:r>
            <a:r>
              <a:rPr lang="id-ID"/>
              <a:t>.</a:t>
            </a:r>
            <a:r>
              <a:rPr lang="en-US"/>
              <a:t> Canada</a:t>
            </a:r>
            <a:r>
              <a:rPr lang="id-ID"/>
              <a:t>.</a:t>
            </a:r>
            <a:endParaRPr lang="en-US"/>
          </a:p>
          <a:p>
            <a:r>
              <a:rPr lang="id-ID"/>
              <a:t>[STA03] </a:t>
            </a:r>
            <a:r>
              <a:rPr lang="en-US"/>
              <a:t>Stalling, William</a:t>
            </a:r>
            <a:r>
              <a:rPr lang="id-ID"/>
              <a:t>. 2003. </a:t>
            </a:r>
            <a:r>
              <a:rPr lang="en-US"/>
              <a:t>“</a:t>
            </a:r>
            <a:r>
              <a:rPr lang="en-US" i="1"/>
              <a:t>Computer Organization and Architecture</a:t>
            </a:r>
            <a:r>
              <a:rPr lang="id-ID" i="1"/>
              <a:t>:</a:t>
            </a:r>
            <a:r>
              <a:rPr lang="en-US" i="1"/>
              <a:t> Designing for Performance”</a:t>
            </a:r>
            <a:r>
              <a:rPr lang="en-US"/>
              <a:t>. </a:t>
            </a:r>
            <a:r>
              <a:rPr lang="id-ID"/>
              <a:t>6</a:t>
            </a:r>
            <a:r>
              <a:rPr lang="id-ID" baseline="30000"/>
              <a:t>th</a:t>
            </a:r>
            <a:r>
              <a:rPr lang="id-ID"/>
              <a:t> edit</a:t>
            </a:r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(4) </a:t>
            </a:r>
            <a:r>
              <a:rPr lang="en-GB" sz="2800" u="sng"/>
              <a:t>Cara akses</a:t>
            </a:r>
            <a:r>
              <a:rPr lang="en-GB" sz="2800"/>
              <a:t>:</a:t>
            </a:r>
            <a:endParaRPr lang="en-GB" sz="2000"/>
          </a:p>
          <a:p>
            <a:pPr lvl="1">
              <a:lnSpc>
                <a:spcPct val="80000"/>
              </a:lnSpc>
            </a:pPr>
            <a:r>
              <a:rPr lang="en-GB" sz="2400" i="1"/>
              <a:t>Sequential access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Akses ke memori dilakukan secara </a:t>
            </a:r>
            <a:r>
              <a:rPr lang="en-GB" sz="2000">
                <a:solidFill>
                  <a:srgbClr val="FF0000"/>
                </a:solidFill>
              </a:rPr>
              <a:t>berurutan</a:t>
            </a:r>
            <a:r>
              <a:rPr lang="en-GB" sz="2000"/>
              <a:t> (</a:t>
            </a:r>
            <a:r>
              <a:rPr lang="en-GB" sz="2000" i="1"/>
              <a:t>searching, passing, rejecting</a:t>
            </a:r>
            <a:r>
              <a:rPr lang="en-GB" sz="2000"/>
              <a:t>)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Digunakan mekanisme </a:t>
            </a:r>
            <a:r>
              <a:rPr lang="en-GB" sz="2000" i="1"/>
              <a:t>shared read/write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Waktu akses </a:t>
            </a:r>
            <a:r>
              <a:rPr lang="en-GB" sz="2000" u="sng"/>
              <a:t>sangat variabel</a:t>
            </a:r>
            <a:r>
              <a:rPr lang="en-GB" sz="2000"/>
              <a:t>, bergantung pada lokasi data yang akan dituju dan data sebelumnya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Contoh: Magnetic tape</a:t>
            </a:r>
          </a:p>
          <a:p>
            <a:pPr lvl="1">
              <a:lnSpc>
                <a:spcPct val="80000"/>
              </a:lnSpc>
            </a:pPr>
            <a:r>
              <a:rPr lang="en-GB" sz="2400" i="1"/>
              <a:t>Direct access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Akses ke memori langsung menuju ke </a:t>
            </a:r>
            <a:r>
              <a:rPr lang="en-GB" sz="2000">
                <a:solidFill>
                  <a:srgbClr val="FF0000"/>
                </a:solidFill>
              </a:rPr>
              <a:t>lokasi terdekat</a:t>
            </a:r>
            <a:r>
              <a:rPr lang="en-GB" sz="2000"/>
              <a:t>, diteruskan dengan sedikit pencarian dan perhitungan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Setiap blok/record mempunyai alamat unik berdasarkan lokasi fisik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Digunakan mekanisme </a:t>
            </a:r>
            <a:r>
              <a:rPr lang="en-GB" sz="2000" i="1"/>
              <a:t>shared read/write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Waktu aksesnya </a:t>
            </a:r>
            <a:r>
              <a:rPr lang="en-GB" sz="2000" u="sng"/>
              <a:t>variabel</a:t>
            </a:r>
            <a:r>
              <a:rPr lang="en-GB" sz="2000"/>
              <a:t> (berbeda-beda) dan bergantung pada lokasi data yang akan dituju dan lokasi data sebelumnya</a:t>
            </a:r>
          </a:p>
          <a:p>
            <a:pPr lvl="2">
              <a:lnSpc>
                <a:spcPct val="80000"/>
              </a:lnSpc>
            </a:pPr>
            <a:r>
              <a:rPr lang="en-GB" sz="2000"/>
              <a:t>Contoh: harddisk</a:t>
            </a:r>
          </a:p>
        </p:txBody>
      </p:sp>
    </p:spTree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(5)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GB" i="1"/>
              <a:t>Random access</a:t>
            </a:r>
          </a:p>
          <a:p>
            <a:pPr lvl="2">
              <a:lnSpc>
                <a:spcPct val="90000"/>
              </a:lnSpc>
            </a:pPr>
            <a:r>
              <a:rPr lang="en-GB"/>
              <a:t>Akses ke memori dilakukan secara </a:t>
            </a:r>
            <a:r>
              <a:rPr lang="en-GB" i="1"/>
              <a:t>random</a:t>
            </a:r>
            <a:r>
              <a:rPr lang="en-GB"/>
              <a:t> </a:t>
            </a:r>
            <a:r>
              <a:rPr lang="en-GB">
                <a:solidFill>
                  <a:srgbClr val="FF0000"/>
                </a:solidFill>
              </a:rPr>
              <a:t>langsung</a:t>
            </a:r>
            <a:r>
              <a:rPr lang="en-GB"/>
              <a:t> ke alamat yang dituju</a:t>
            </a:r>
          </a:p>
          <a:p>
            <a:pPr lvl="2">
              <a:lnSpc>
                <a:spcPct val="90000"/>
              </a:lnSpc>
            </a:pPr>
            <a:r>
              <a:rPr lang="en-GB"/>
              <a:t>Setiap alamat memori mempunyai alamat unik</a:t>
            </a:r>
          </a:p>
          <a:p>
            <a:pPr lvl="2">
              <a:lnSpc>
                <a:spcPct val="90000"/>
              </a:lnSpc>
            </a:pPr>
            <a:r>
              <a:rPr lang="en-GB"/>
              <a:t>Waktu aksesnya </a:t>
            </a:r>
            <a:r>
              <a:rPr lang="en-GB" u="sng"/>
              <a:t>konstan</a:t>
            </a:r>
            <a:r>
              <a:rPr lang="en-GB"/>
              <a:t> dan tidak bergantung pada urutan akses sebelumnya</a:t>
            </a:r>
          </a:p>
          <a:p>
            <a:pPr lvl="2">
              <a:lnSpc>
                <a:spcPct val="90000"/>
              </a:lnSpc>
            </a:pPr>
            <a:r>
              <a:rPr lang="en-GB"/>
              <a:t>Contoh: </a:t>
            </a:r>
            <a:r>
              <a:rPr lang="en-GB" i="1"/>
              <a:t>main memory</a:t>
            </a:r>
            <a:r>
              <a:rPr lang="en-GB"/>
              <a:t>, beberapa sistem cache</a:t>
            </a:r>
          </a:p>
          <a:p>
            <a:pPr lvl="1">
              <a:lnSpc>
                <a:spcPct val="90000"/>
              </a:lnSpc>
            </a:pPr>
            <a:r>
              <a:rPr lang="en-GB" i="1"/>
              <a:t>Associative</a:t>
            </a:r>
          </a:p>
          <a:p>
            <a:pPr lvl="2">
              <a:lnSpc>
                <a:spcPct val="90000"/>
              </a:lnSpc>
            </a:pPr>
            <a:r>
              <a:rPr lang="en-GB"/>
              <a:t>Pencarian data di memori dilakukan dengan </a:t>
            </a:r>
            <a:r>
              <a:rPr lang="en-GB">
                <a:solidFill>
                  <a:srgbClr val="FF0000"/>
                </a:solidFill>
              </a:rPr>
              <a:t>membandingkan</a:t>
            </a:r>
            <a:r>
              <a:rPr lang="en-GB"/>
              <a:t> seluruh word secara </a:t>
            </a:r>
            <a:r>
              <a:rPr lang="en-GB">
                <a:solidFill>
                  <a:srgbClr val="FF0000"/>
                </a:solidFill>
              </a:rPr>
              <a:t>bersamaan</a:t>
            </a:r>
            <a:r>
              <a:rPr lang="en-GB"/>
              <a:t>, tidak berdasarkan alamat</a:t>
            </a:r>
          </a:p>
          <a:p>
            <a:pPr lvl="2">
              <a:lnSpc>
                <a:spcPct val="90000"/>
              </a:lnSpc>
            </a:pPr>
            <a:r>
              <a:rPr lang="en-GB"/>
              <a:t>Waktu akses </a:t>
            </a:r>
            <a:r>
              <a:rPr lang="en-GB" u="sng"/>
              <a:t>konstan</a:t>
            </a:r>
            <a:r>
              <a:rPr lang="en-GB"/>
              <a:t> dan tidak bergantung pada lokasi dan urutan akses sebelumnya</a:t>
            </a:r>
          </a:p>
          <a:p>
            <a:pPr lvl="2">
              <a:lnSpc>
                <a:spcPct val="90000"/>
              </a:lnSpc>
            </a:pPr>
            <a:r>
              <a:rPr lang="en-GB"/>
              <a:t>Contoh: </a:t>
            </a:r>
            <a:r>
              <a:rPr lang="en-GB" i="1"/>
              <a:t>cache memory</a:t>
            </a:r>
          </a:p>
        </p:txBody>
      </p:sp>
    </p:spTree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(6)</a:t>
            </a:r>
          </a:p>
        </p:txBody>
      </p:sp>
      <p:graphicFrame>
        <p:nvGraphicFramePr>
          <p:cNvPr id="9421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9978"/>
              </p:ext>
            </p:extLst>
          </p:nvPr>
        </p:nvGraphicFramePr>
        <p:xfrm>
          <a:off x="2273300" y="4241006"/>
          <a:ext cx="5522913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Visio" r:id="rId4" imgW="5522671" imgH="1491691" progId="Visio.Drawing.11">
                  <p:embed/>
                </p:oleObj>
              </mc:Choice>
              <mc:Fallback>
                <p:oleObj name="Visio" r:id="rId4" imgW="5522671" imgH="1491691" progId="Visio.Drawing.11">
                  <p:embed/>
                  <p:pic>
                    <p:nvPicPr>
                      <p:cNvPr id="94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241006"/>
                        <a:ext cx="5522913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5325" y="1066800"/>
            <a:ext cx="9210675" cy="5638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(5) </a:t>
            </a:r>
            <a:r>
              <a:rPr lang="en-GB" sz="2800" u="sng"/>
              <a:t>Performansi</a:t>
            </a:r>
            <a:r>
              <a:rPr lang="en-GB" sz="2800"/>
              <a:t>:</a:t>
            </a:r>
            <a:endParaRPr lang="en-GB" sz="2000"/>
          </a:p>
          <a:p>
            <a:pPr lvl="1">
              <a:lnSpc>
                <a:spcPct val="80000"/>
              </a:lnSpc>
            </a:pPr>
            <a:r>
              <a:rPr lang="en-GB" sz="2400"/>
              <a:t>Waktu akses (</a:t>
            </a:r>
            <a:r>
              <a:rPr lang="en-GB" sz="2400" i="1"/>
              <a:t>latency</a:t>
            </a:r>
            <a:r>
              <a:rPr lang="en-GB" sz="2400"/>
              <a:t>)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Waktu antara perintah akses (baca atau tulis) sampai didapatkannya data di MBR atau data dari MBR telah disalin ke lokasi memori tertentu</a:t>
            </a:r>
            <a:endParaRPr lang="en-GB" sz="2000"/>
          </a:p>
          <a:p>
            <a:pPr lvl="1">
              <a:lnSpc>
                <a:spcPct val="80000"/>
              </a:lnSpc>
            </a:pPr>
            <a:r>
              <a:rPr lang="en-GB" sz="2400"/>
              <a:t>Waktu siklus memori</a:t>
            </a:r>
          </a:p>
          <a:p>
            <a:pPr lvl="2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Waktu dimulainya suatu operasi memori sampai memori siap melaksanakan operasi berikutnya (lebih penting)</a:t>
            </a:r>
            <a:endParaRPr lang="en-GB" sz="2000"/>
          </a:p>
          <a:p>
            <a:pPr lvl="2">
              <a:lnSpc>
                <a:spcPct val="80000"/>
              </a:lnSpc>
            </a:pPr>
            <a:r>
              <a:rPr lang="en-GB" sz="2000"/>
              <a:t>Waktu akses + waktu untuk perubahan signal jalur data sebelum akses kedua</a:t>
            </a:r>
            <a:endParaRPr lang="en-GB"/>
          </a:p>
        </p:txBody>
      </p:sp>
    </p:spTree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(7)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defTabSz="1058863"/>
            <a:r>
              <a:rPr lang="en-GB" i="1"/>
              <a:t>Transfer rate</a:t>
            </a:r>
          </a:p>
          <a:p>
            <a:pPr lvl="2" defTabSz="1058863"/>
            <a:r>
              <a:rPr lang="en-GB" b="1"/>
              <a:t>Adalah waktu rata-rata perpindahan data</a:t>
            </a:r>
          </a:p>
          <a:p>
            <a:pPr lvl="2" defTabSz="1058863"/>
            <a:r>
              <a:rPr lang="en-GB"/>
              <a:t>RAM: 1/waktu siklus</a:t>
            </a:r>
          </a:p>
          <a:p>
            <a:pPr lvl="2" defTabSz="1058863"/>
            <a:r>
              <a:rPr lang="en-GB"/>
              <a:t>Non-RAM:</a:t>
            </a:r>
          </a:p>
          <a:p>
            <a:pPr lvl="2" defTabSz="1058863"/>
            <a:endParaRPr lang="en-GB" sz="500"/>
          </a:p>
          <a:p>
            <a:pPr lvl="2" defTabSz="1058863">
              <a:lnSpc>
                <a:spcPct val="120000"/>
              </a:lnSpc>
              <a:buFont typeface="Wingdings" pitchFamily="2" charset="2"/>
              <a:buNone/>
            </a:pPr>
            <a:r>
              <a:rPr lang="en-GB" sz="2800"/>
              <a:t>		</a:t>
            </a:r>
            <a:r>
              <a:rPr lang="en-GB" sz="2800" b="1">
                <a:solidFill>
                  <a:srgbClr val="FF0000"/>
                </a:solidFill>
              </a:rPr>
              <a:t>T</a:t>
            </a:r>
            <a:r>
              <a:rPr lang="en-GB" sz="2800" b="1" baseline="-25000">
                <a:solidFill>
                  <a:srgbClr val="FF0000"/>
                </a:solidFill>
              </a:rPr>
              <a:t>N</a:t>
            </a:r>
            <a:r>
              <a:rPr lang="en-GB" sz="2800" b="1">
                <a:solidFill>
                  <a:srgbClr val="FF0000"/>
                </a:solidFill>
              </a:rPr>
              <a:t> = T</a:t>
            </a:r>
            <a:r>
              <a:rPr lang="en-GB" sz="2800" b="1" baseline="-25000">
                <a:solidFill>
                  <a:srgbClr val="FF0000"/>
                </a:solidFill>
              </a:rPr>
              <a:t>A</a:t>
            </a:r>
            <a:r>
              <a:rPr lang="en-GB" sz="2800" b="1">
                <a:solidFill>
                  <a:srgbClr val="FF0000"/>
                </a:solidFill>
              </a:rPr>
              <a:t> + N/R</a:t>
            </a:r>
          </a:p>
          <a:p>
            <a:pPr lvl="1" defTabSz="1058863">
              <a:buFont typeface="Wingdings" pitchFamily="2" charset="2"/>
              <a:buNone/>
            </a:pPr>
            <a:endParaRPr lang="en-GB" sz="2000" b="1">
              <a:solidFill>
                <a:srgbClr val="FF0000"/>
              </a:solidFill>
            </a:endParaRPr>
          </a:p>
          <a:p>
            <a:pPr marL="2335213" lvl="3" indent="-773113" defTabSz="1058863">
              <a:buFontTx/>
              <a:buNone/>
            </a:pPr>
            <a:r>
              <a:rPr lang="en-GB" sz="2400"/>
              <a:t>T</a:t>
            </a:r>
            <a:r>
              <a:rPr lang="en-GB" sz="2400" baseline="-25000"/>
              <a:t>N</a:t>
            </a:r>
            <a:r>
              <a:rPr lang="en-GB" sz="2400"/>
              <a:t> = Waktu rata-rata untuk baca/tulis sejumlah N bit</a:t>
            </a:r>
          </a:p>
          <a:p>
            <a:pPr marL="2335213" lvl="3" indent="-773113" defTabSz="1058863">
              <a:buFontTx/>
              <a:buNone/>
            </a:pPr>
            <a:r>
              <a:rPr lang="en-GB" sz="2400"/>
              <a:t>T</a:t>
            </a:r>
            <a:r>
              <a:rPr lang="en-GB" sz="2400" baseline="-25000"/>
              <a:t>A</a:t>
            </a:r>
            <a:r>
              <a:rPr lang="en-GB" sz="2400"/>
              <a:t> = Rata-rata waktu akses</a:t>
            </a:r>
          </a:p>
          <a:p>
            <a:pPr marL="2335213" lvl="3" indent="-773113" defTabSz="1058863">
              <a:buFontTx/>
              <a:buNone/>
            </a:pPr>
            <a:r>
              <a:rPr lang="en-GB" sz="2400"/>
              <a:t>N  = jumlah bit</a:t>
            </a:r>
          </a:p>
          <a:p>
            <a:pPr marL="2335213" lvl="3" indent="-773113" defTabSz="1058863">
              <a:buFontTx/>
              <a:buNone/>
            </a:pPr>
            <a:r>
              <a:rPr lang="en-GB" sz="2400"/>
              <a:t>R  = transfer rate (bit per second)</a:t>
            </a:r>
          </a:p>
        </p:txBody>
      </p:sp>
    </p:spTree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Karakteristik </a:t>
            </a:r>
            <a:r>
              <a:rPr lang="en-GB">
                <a:solidFill>
                  <a:schemeClr val="tx1"/>
                </a:solidFill>
              </a:rPr>
              <a:t>Memori </a:t>
            </a:r>
            <a:r>
              <a:rPr lang="en-GB" sz="2800">
                <a:solidFill>
                  <a:schemeClr val="tx1"/>
                </a:solidFill>
              </a:rPr>
              <a:t>(8)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(6) </a:t>
            </a:r>
            <a:r>
              <a:rPr lang="en-GB" sz="2800" u="sng"/>
              <a:t>Jenis fisik</a:t>
            </a:r>
            <a:r>
              <a:rPr lang="en-GB" sz="280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Semikonduktor: RAM, flashdisk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Magnetik: harddisk, </a:t>
            </a:r>
            <a:r>
              <a:rPr lang="en-GB" sz="2400" i="1"/>
              <a:t>magnetic tape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Optik: CD, DVD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(7) </a:t>
            </a:r>
            <a:r>
              <a:rPr lang="en-GB" sz="2800" u="sng"/>
              <a:t>Karakteristik fisik</a:t>
            </a:r>
            <a:r>
              <a:rPr lang="en-GB" sz="2800"/>
              <a:t>:</a:t>
            </a:r>
          </a:p>
          <a:p>
            <a:pPr lvl="1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Volatile</a:t>
            </a:r>
            <a:r>
              <a:rPr lang="en-GB" sz="2400"/>
              <a:t>: </a:t>
            </a:r>
            <a:r>
              <a:rPr lang="en-GB" sz="2000"/>
              <a:t>nilainya hilang bila tegangan listrik tidak ada </a:t>
            </a:r>
            <a:r>
              <a:rPr lang="en-GB" sz="2000">
                <a:sym typeface="Wingdings" pitchFamily="2" charset="2"/>
              </a:rPr>
              <a:t> </a:t>
            </a:r>
            <a:r>
              <a:rPr lang="en-GB" sz="2000">
                <a:solidFill>
                  <a:srgbClr val="33CC33"/>
                </a:solidFill>
                <a:sym typeface="Wingdings" pitchFamily="2" charset="2"/>
              </a:rPr>
              <a:t>Semua</a:t>
            </a:r>
            <a:r>
              <a:rPr lang="en-GB" sz="2000">
                <a:solidFill>
                  <a:srgbClr val="33CC33"/>
                </a:solidFill>
              </a:rPr>
              <a:t> internal memory ???</a:t>
            </a:r>
            <a:endParaRPr lang="en-GB" sz="2400">
              <a:solidFill>
                <a:srgbClr val="33CC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Non-volatile</a:t>
            </a:r>
            <a:r>
              <a:rPr lang="en-GB" sz="2400"/>
              <a:t>: </a:t>
            </a:r>
            <a:r>
              <a:rPr lang="en-GB" sz="2000"/>
              <a:t>nilainya </a:t>
            </a:r>
            <a:r>
              <a:rPr lang="en-GB" sz="2000" u="sng"/>
              <a:t>TIDAK</a:t>
            </a:r>
            <a:r>
              <a:rPr lang="en-GB" sz="2000"/>
              <a:t> hilang (tetap ada) meskipun </a:t>
            </a:r>
            <a:r>
              <a:rPr lang="en-GB" sz="2000" u="sng"/>
              <a:t>TIDAK</a:t>
            </a:r>
            <a:r>
              <a:rPr lang="en-GB" sz="2000"/>
              <a:t> ada tegangan listrik </a:t>
            </a:r>
            <a:r>
              <a:rPr lang="en-GB" sz="2000">
                <a:sym typeface="Wingdings" pitchFamily="2" charset="2"/>
              </a:rPr>
              <a:t> </a:t>
            </a:r>
            <a:r>
              <a:rPr lang="en-GB" sz="2000">
                <a:solidFill>
                  <a:srgbClr val="33CC33"/>
                </a:solidFill>
                <a:sym typeface="Wingdings" pitchFamily="2" charset="2"/>
              </a:rPr>
              <a:t>Semua external memory ???</a:t>
            </a:r>
            <a:endParaRPr lang="en-GB" sz="3200">
              <a:solidFill>
                <a:srgbClr val="33CC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Erasable</a:t>
            </a:r>
            <a:r>
              <a:rPr lang="en-GB" sz="2400"/>
              <a:t>: </a:t>
            </a:r>
            <a:r>
              <a:rPr lang="en-GB" sz="2000"/>
              <a:t>nilainya dapat dihapus (semikonduktor, magnetik)</a:t>
            </a:r>
          </a:p>
          <a:p>
            <a:pPr lvl="1">
              <a:lnSpc>
                <a:spcPct val="80000"/>
              </a:lnSpc>
            </a:pPr>
            <a:r>
              <a:rPr lang="en-GB" sz="2400" i="1">
                <a:solidFill>
                  <a:srgbClr val="FF0066"/>
                </a:solidFill>
              </a:rPr>
              <a:t>Non-erasable</a:t>
            </a:r>
            <a:r>
              <a:rPr lang="en-GB" sz="2400"/>
              <a:t>: </a:t>
            </a:r>
            <a:r>
              <a:rPr lang="en-GB" sz="2000"/>
              <a:t>nilainya tidak dapat dihapus (ROM)</a:t>
            </a:r>
            <a:endParaRPr lang="en-GB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(8) </a:t>
            </a:r>
            <a:r>
              <a:rPr lang="en-GB" sz="2800" u="sng"/>
              <a:t>Organisasi memori</a:t>
            </a:r>
            <a:r>
              <a:rPr lang="en-GB" sz="2800"/>
              <a:t>: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Penyusunan bit untuk membentuk</a:t>
            </a:r>
            <a:r>
              <a:rPr lang="en-GB" sz="1800"/>
              <a:t> </a:t>
            </a:r>
            <a:r>
              <a:rPr lang="en-GB" sz="2400"/>
              <a:t>word</a:t>
            </a:r>
          </a:p>
        </p:txBody>
      </p:sp>
    </p:spTree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Theme1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heme1" id="{E2CE0E89-2E32-4FE5-8685-259728243A37}" vid="{122156EA-8EB7-4E62-8835-18C92E83610D}"/>
    </a:ext>
  </a:extLst>
</a:theme>
</file>

<file path=ppt/theme/theme2.xml><?xml version="1.0" encoding="utf-8"?>
<a:theme xmlns:a="http://schemas.openxmlformats.org/drawingml/2006/main" name="Theme2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1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1000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heme2" id="{B2B43E79-AF64-480B-89EF-432FFB68B972}" vid="{A503A074-9E1F-4FE1-8B45-57F9CC9DAB5F}"/>
    </a:ext>
  </a:extLst>
</a:theme>
</file>

<file path=ppt/theme/theme3.xml><?xml version="1.0" encoding="utf-8"?>
<a:theme xmlns:a="http://schemas.openxmlformats.org/drawingml/2006/main" name="ajp2">
  <a:themeElements>
    <a:clrScheme name="ajp2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ajp2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jp2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jp2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jp2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19309</TotalTime>
  <Words>2081</Words>
  <Application>Microsoft Office PowerPoint</Application>
  <PresentationFormat>A4 Paper (210x297 mm)</PresentationFormat>
  <Paragraphs>433</Paragraphs>
  <Slides>41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Theme1</vt:lpstr>
      <vt:lpstr>Theme2</vt:lpstr>
      <vt:lpstr>ajp2</vt:lpstr>
      <vt:lpstr>Visio</vt:lpstr>
      <vt:lpstr>CSH2I3</vt:lpstr>
      <vt:lpstr>Hirarki Memori</vt:lpstr>
      <vt:lpstr>Karakteristik Memori (2)</vt:lpstr>
      <vt:lpstr>Karakteristik Memori (3)</vt:lpstr>
      <vt:lpstr>Karakteristik Memori (4)</vt:lpstr>
      <vt:lpstr>Karakteristik Memori (5)</vt:lpstr>
      <vt:lpstr>Karakteristik Memori (6)</vt:lpstr>
      <vt:lpstr>Karakteristik Memori (7)</vt:lpstr>
      <vt:lpstr>Karakteristik Memori (8)</vt:lpstr>
      <vt:lpstr>Karakteristik Memori (1)</vt:lpstr>
      <vt:lpstr>ORGANISASI MEMORI </vt:lpstr>
      <vt:lpstr>Sel Memori (1)</vt:lpstr>
      <vt:lpstr>Sel Memori (2)</vt:lpstr>
      <vt:lpstr>Sel Memori (3)</vt:lpstr>
      <vt:lpstr>Sel Memori (4)</vt:lpstr>
      <vt:lpstr>Sel Memori (5)</vt:lpstr>
      <vt:lpstr>Sel Memori (6)</vt:lpstr>
      <vt:lpstr>Sel Memori (7)</vt:lpstr>
      <vt:lpstr>Sel Memori (8)</vt:lpstr>
      <vt:lpstr>Sel Memori (9)</vt:lpstr>
      <vt:lpstr>Sel Memori (10)</vt:lpstr>
      <vt:lpstr>Organisasi Memori (1)</vt:lpstr>
      <vt:lpstr>Organisasi Memori (4)</vt:lpstr>
      <vt:lpstr>Pengaksesan Memori (1)</vt:lpstr>
      <vt:lpstr>Pen-decode-an Memori (2)</vt:lpstr>
      <vt:lpstr>Pen-decode-an Memori (5)</vt:lpstr>
      <vt:lpstr>Random access Memory (RAM)</vt:lpstr>
      <vt:lpstr>RAM</vt:lpstr>
      <vt:lpstr>Advanced DRAM </vt:lpstr>
      <vt:lpstr>256 MB DDR2 SO-DIMM</vt:lpstr>
      <vt:lpstr>Read only Memory (ROM) </vt:lpstr>
      <vt:lpstr>“Read” Only Memory (ROM) </vt:lpstr>
      <vt:lpstr>Jenis Memori Semikonduktor </vt:lpstr>
      <vt:lpstr>Penanganan Kesalahan Dengan Paritas (1)</vt:lpstr>
      <vt:lpstr>Penanganan Kesalahan Dengan Paritas (2)</vt:lpstr>
      <vt:lpstr>PowerPoint Presentation</vt:lpstr>
      <vt:lpstr>Penanganan Kesalahan Dengan  Hamming Code Multi Bit (1)</vt:lpstr>
      <vt:lpstr>Penanganan Kesalahan Dengan   Hamming Code Multi Bit (2)</vt:lpstr>
      <vt:lpstr>Penanganan Kesalahan Dengan   Hamming Code Multi Bit (3)</vt:lpstr>
      <vt:lpstr>Penanganan Kesalahan Dengan   Hamming Code Multi Bit (4)</vt:lpstr>
      <vt:lpstr>Referensi</vt:lpstr>
    </vt:vector>
  </TitlesOfParts>
  <Company>NEWI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basics</dc:title>
  <dc:creator>Adrian J Pullin</dc:creator>
  <cp:lastModifiedBy>USER</cp:lastModifiedBy>
  <cp:revision>264</cp:revision>
  <dcterms:created xsi:type="dcterms:W3CDTF">1998-09-03T13:41:33Z</dcterms:created>
  <dcterms:modified xsi:type="dcterms:W3CDTF">2019-01-31T15:57:50Z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a.j.pullin@newi.ac.uk</vt:lpwstr>
  </property>
  <property fmtid="{D5CDD505-2E9C-101B-9397-08002B2CF9AE}" pid="8" name="HomePage">
    <vt:lpwstr>http://www.newi.ac.uk/pullina/default.htm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H:\Data\Networks\Notes\HTML</vt:lpwstr>
  </property>
</Properties>
</file>